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07" r:id="rId3"/>
    <p:sldId id="306" r:id="rId4"/>
    <p:sldId id="324" r:id="rId5"/>
    <p:sldId id="258" r:id="rId6"/>
    <p:sldId id="304" r:id="rId7"/>
    <p:sldId id="317" r:id="rId8"/>
    <p:sldId id="312" r:id="rId9"/>
    <p:sldId id="260" r:id="rId10"/>
    <p:sldId id="313" r:id="rId11"/>
    <p:sldId id="318" r:id="rId12"/>
    <p:sldId id="314" r:id="rId13"/>
    <p:sldId id="316" r:id="rId14"/>
    <p:sldId id="325" r:id="rId15"/>
    <p:sldId id="326" r:id="rId16"/>
    <p:sldId id="319" r:id="rId17"/>
    <p:sldId id="265" r:id="rId18"/>
    <p:sldId id="320" r:id="rId19"/>
    <p:sldId id="267" r:id="rId20"/>
    <p:sldId id="321" r:id="rId21"/>
    <p:sldId id="269" r:id="rId22"/>
    <p:sldId id="271" r:id="rId23"/>
    <p:sldId id="272" r:id="rId24"/>
    <p:sldId id="273" r:id="rId25"/>
    <p:sldId id="298" r:id="rId26"/>
    <p:sldId id="322" r:id="rId27"/>
    <p:sldId id="275" r:id="rId28"/>
    <p:sldId id="299" r:id="rId29"/>
    <p:sldId id="300" r:id="rId30"/>
    <p:sldId id="280" r:id="rId31"/>
    <p:sldId id="289" r:id="rId32"/>
    <p:sldId id="290" r:id="rId33"/>
    <p:sldId id="281" r:id="rId34"/>
    <p:sldId id="291" r:id="rId35"/>
    <p:sldId id="282" r:id="rId36"/>
    <p:sldId id="283" r:id="rId37"/>
    <p:sldId id="284" r:id="rId38"/>
    <p:sldId id="285" r:id="rId39"/>
    <p:sldId id="286" r:id="rId40"/>
    <p:sldId id="287" r:id="rId41"/>
    <p:sldId id="288" r:id="rId42"/>
    <p:sldId id="276" r:id="rId43"/>
    <p:sldId id="301" r:id="rId44"/>
    <p:sldId id="277" r:id="rId45"/>
    <p:sldId id="323" r:id="rId46"/>
    <p:sldId id="294" r:id="rId47"/>
    <p:sldId id="295" r:id="rId48"/>
    <p:sldId id="297" r:id="rId49"/>
    <p:sldId id="293" r:id="rId50"/>
    <p:sldId id="292" r:id="rId51"/>
    <p:sldId id="302" r:id="rId52"/>
    <p:sldId id="303"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blem Statement" id="{30C15D40-63BC-4A5A-B48C-19312AB7AA28}">
          <p14:sldIdLst>
            <p14:sldId id="256"/>
            <p14:sldId id="307"/>
            <p14:sldId id="306"/>
            <p14:sldId id="324"/>
            <p14:sldId id="258"/>
            <p14:sldId id="304"/>
            <p14:sldId id="317"/>
            <p14:sldId id="312"/>
            <p14:sldId id="260"/>
            <p14:sldId id="313"/>
            <p14:sldId id="318"/>
            <p14:sldId id="314"/>
            <p14:sldId id="316"/>
            <p14:sldId id="325"/>
            <p14:sldId id="326"/>
            <p14:sldId id="319"/>
            <p14:sldId id="265"/>
          </p14:sldIdLst>
        </p14:section>
        <p14:section name="Problem Reso: T.A.P. Intro" id="{26426D29-CB7F-4F35-82E4-80DB2EF72F8F}">
          <p14:sldIdLst>
            <p14:sldId id="320"/>
            <p14:sldId id="267"/>
            <p14:sldId id="321"/>
          </p14:sldIdLst>
        </p14:section>
        <p14:section name="T.A.P. Components" id="{E80C31A2-80E2-4DDC-AAB9-1284540D297D}">
          <p14:sldIdLst>
            <p14:sldId id="269"/>
            <p14:sldId id="271"/>
          </p14:sldIdLst>
        </p14:section>
        <p14:section name="T.A.P. Creation" id="{0C355B7F-C643-42AC-93DA-BB18ED334BBC}">
          <p14:sldIdLst>
            <p14:sldId id="272"/>
            <p14:sldId id="273"/>
            <p14:sldId id="298"/>
            <p14:sldId id="322"/>
            <p14:sldId id="275"/>
            <p14:sldId id="299"/>
            <p14:sldId id="300"/>
            <p14:sldId id="280"/>
            <p14:sldId id="289"/>
            <p14:sldId id="290"/>
            <p14:sldId id="281"/>
            <p14:sldId id="291"/>
            <p14:sldId id="282"/>
            <p14:sldId id="283"/>
            <p14:sldId id="284"/>
            <p14:sldId id="285"/>
            <p14:sldId id="286"/>
            <p14:sldId id="287"/>
            <p14:sldId id="288"/>
            <p14:sldId id="276"/>
            <p14:sldId id="301"/>
          </p14:sldIdLst>
        </p14:section>
        <p14:section name="Problem Resolution Proof" id="{CFFBC019-81DE-4436-BF4C-E5F5B1288364}">
          <p14:sldIdLst>
            <p14:sldId id="277"/>
            <p14:sldId id="323"/>
            <p14:sldId id="294"/>
            <p14:sldId id="295"/>
            <p14:sldId id="297"/>
            <p14:sldId id="293"/>
            <p14:sldId id="292"/>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67199" autoAdjust="0"/>
  </p:normalViewPr>
  <p:slideViewPr>
    <p:cSldViewPr snapToGrid="0">
      <p:cViewPr varScale="1">
        <p:scale>
          <a:sx n="52" d="100"/>
          <a:sy n="52" d="100"/>
        </p:scale>
        <p:origin x="15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061329-1076-49E3-A548-B1F154C46CD4}" type="doc">
      <dgm:prSet loTypeId="urn:microsoft.com/office/officeart/2005/8/layout/cycle1" loCatId="cycle" qsTypeId="urn:microsoft.com/office/officeart/2005/8/quickstyle/simple1" qsCatId="simple" csTypeId="urn:microsoft.com/office/officeart/2005/8/colors/accent1_2" csCatId="accent1" phldr="1"/>
      <dgm:spPr/>
      <dgm:t>
        <a:bodyPr/>
        <a:lstStyle/>
        <a:p>
          <a:endParaRPr lang="en-US"/>
        </a:p>
      </dgm:t>
    </dgm:pt>
    <dgm:pt modelId="{0779BC49-3F8F-454E-BE58-4F7895D73466}">
      <dgm:prSet phldrT="[Text]"/>
      <dgm:spPr/>
      <dgm:t>
        <a:bodyPr/>
        <a:lstStyle/>
        <a:p>
          <a:r>
            <a:rPr lang="en-US" dirty="0" smtClean="0">
              <a:solidFill>
                <a:srgbClr val="FFC000"/>
              </a:solidFill>
            </a:rPr>
            <a:t>Copy</a:t>
          </a:r>
          <a:endParaRPr lang="en-US" dirty="0">
            <a:solidFill>
              <a:srgbClr val="FFC000"/>
            </a:solidFill>
          </a:endParaRPr>
        </a:p>
      </dgm:t>
    </dgm:pt>
    <dgm:pt modelId="{AA61484E-0AA7-4507-BDE7-B9E742E1FF4C}" type="parTrans" cxnId="{74AB61CD-B8CA-4334-8B85-690FE066F61F}">
      <dgm:prSet/>
      <dgm:spPr/>
      <dgm:t>
        <a:bodyPr/>
        <a:lstStyle/>
        <a:p>
          <a:endParaRPr lang="en-US"/>
        </a:p>
      </dgm:t>
    </dgm:pt>
    <dgm:pt modelId="{E02C8BB9-822F-4D73-ADB9-DE0E2B0DBD80}" type="sibTrans" cxnId="{74AB61CD-B8CA-4334-8B85-690FE066F61F}">
      <dgm:prSet/>
      <dgm:spPr/>
      <dgm:t>
        <a:bodyPr/>
        <a:lstStyle/>
        <a:p>
          <a:endParaRPr lang="en-US"/>
        </a:p>
      </dgm:t>
    </dgm:pt>
    <dgm:pt modelId="{F03632C4-480B-45C9-BF56-D002D66FC900}">
      <dgm:prSet phldrT="[Text]"/>
      <dgm:spPr/>
      <dgm:t>
        <a:bodyPr/>
        <a:lstStyle/>
        <a:p>
          <a:r>
            <a:rPr lang="en-US" dirty="0" smtClean="0">
              <a:solidFill>
                <a:schemeClr val="accent5">
                  <a:lumMod val="75000"/>
                </a:schemeClr>
              </a:solidFill>
            </a:rPr>
            <a:t>Deploy</a:t>
          </a:r>
          <a:endParaRPr lang="en-US" dirty="0">
            <a:solidFill>
              <a:schemeClr val="accent5">
                <a:lumMod val="75000"/>
              </a:schemeClr>
            </a:solidFill>
          </a:endParaRPr>
        </a:p>
      </dgm:t>
    </dgm:pt>
    <dgm:pt modelId="{AD1EFB63-EA38-49F2-B75A-12F141B1B773}" type="parTrans" cxnId="{BDAF643F-9543-4E97-B026-0330B17F95D0}">
      <dgm:prSet/>
      <dgm:spPr/>
      <dgm:t>
        <a:bodyPr/>
        <a:lstStyle/>
        <a:p>
          <a:endParaRPr lang="en-US"/>
        </a:p>
      </dgm:t>
    </dgm:pt>
    <dgm:pt modelId="{90A240B2-4C04-4B2D-8184-209B1C184355}" type="sibTrans" cxnId="{BDAF643F-9543-4E97-B026-0330B17F95D0}">
      <dgm:prSet/>
      <dgm:spPr/>
      <dgm:t>
        <a:bodyPr/>
        <a:lstStyle/>
        <a:p>
          <a:endParaRPr lang="en-US"/>
        </a:p>
      </dgm:t>
    </dgm:pt>
    <dgm:pt modelId="{B9B883FE-A557-4EB5-9BA3-B2E43A31897A}">
      <dgm:prSet phldrT="[Text]"/>
      <dgm:spPr/>
      <dgm:t>
        <a:bodyPr/>
        <a:lstStyle/>
        <a:p>
          <a:r>
            <a:rPr lang="en-US" dirty="0" smtClean="0">
              <a:solidFill>
                <a:schemeClr val="accent6">
                  <a:lumMod val="75000"/>
                </a:schemeClr>
              </a:solidFill>
            </a:rPr>
            <a:t>Test</a:t>
          </a:r>
          <a:endParaRPr lang="en-US" dirty="0">
            <a:solidFill>
              <a:schemeClr val="accent6">
                <a:lumMod val="75000"/>
              </a:schemeClr>
            </a:solidFill>
          </a:endParaRPr>
        </a:p>
      </dgm:t>
    </dgm:pt>
    <dgm:pt modelId="{0D9D5F3A-9F39-497A-A2F3-DC151E98D7ED}" type="parTrans" cxnId="{966F6C14-8CB6-4613-9791-A51828A2BC57}">
      <dgm:prSet/>
      <dgm:spPr/>
      <dgm:t>
        <a:bodyPr/>
        <a:lstStyle/>
        <a:p>
          <a:endParaRPr lang="en-US"/>
        </a:p>
      </dgm:t>
    </dgm:pt>
    <dgm:pt modelId="{D6498C59-1AC3-4B79-B546-656224E45B0F}" type="sibTrans" cxnId="{966F6C14-8CB6-4613-9791-A51828A2BC57}">
      <dgm:prSet/>
      <dgm:spPr/>
      <dgm:t>
        <a:bodyPr/>
        <a:lstStyle/>
        <a:p>
          <a:endParaRPr lang="en-US"/>
        </a:p>
      </dgm:t>
    </dgm:pt>
    <dgm:pt modelId="{4E77F234-EAC0-458B-999D-962919CD8A08}">
      <dgm:prSet phldrT="[Text]"/>
      <dgm:spPr/>
      <dgm:t>
        <a:bodyPr/>
        <a:lstStyle/>
        <a:p>
          <a:r>
            <a:rPr lang="en-US" dirty="0" smtClean="0">
              <a:solidFill>
                <a:srgbClr val="00B050"/>
              </a:solidFill>
            </a:rPr>
            <a:t>Publish</a:t>
          </a:r>
          <a:endParaRPr lang="en-US" dirty="0">
            <a:solidFill>
              <a:srgbClr val="00B050"/>
            </a:solidFill>
          </a:endParaRPr>
        </a:p>
      </dgm:t>
    </dgm:pt>
    <dgm:pt modelId="{494DF816-BAD7-410F-94D1-671DE41A9538}" type="parTrans" cxnId="{25CCF01E-6B27-48D7-B149-E9F928627372}">
      <dgm:prSet/>
      <dgm:spPr/>
      <dgm:t>
        <a:bodyPr/>
        <a:lstStyle/>
        <a:p>
          <a:endParaRPr lang="en-US"/>
        </a:p>
      </dgm:t>
    </dgm:pt>
    <dgm:pt modelId="{C0810EBF-AE20-4D83-B23E-9A41B835BABB}" type="sibTrans" cxnId="{25CCF01E-6B27-48D7-B149-E9F928627372}">
      <dgm:prSet/>
      <dgm:spPr/>
      <dgm:t>
        <a:bodyPr/>
        <a:lstStyle/>
        <a:p>
          <a:endParaRPr lang="en-US"/>
        </a:p>
      </dgm:t>
    </dgm:pt>
    <dgm:pt modelId="{F871B144-8605-407D-98FA-AC34395B04FD}">
      <dgm:prSet phldrT="[Text]"/>
      <dgm:spPr/>
      <dgm:t>
        <a:bodyPr/>
        <a:lstStyle/>
        <a:p>
          <a:r>
            <a:rPr lang="en-US" dirty="0" smtClean="0">
              <a:solidFill>
                <a:srgbClr val="FF0000"/>
              </a:solidFill>
            </a:rPr>
            <a:t>Build</a:t>
          </a:r>
          <a:endParaRPr lang="en-US" dirty="0">
            <a:solidFill>
              <a:srgbClr val="FF0000"/>
            </a:solidFill>
          </a:endParaRPr>
        </a:p>
      </dgm:t>
    </dgm:pt>
    <dgm:pt modelId="{994DFB5B-53F4-4D2D-B66A-C5154D2C1BA5}" type="parTrans" cxnId="{F2FFC8D8-CFC0-4D96-A3C4-373C19588D77}">
      <dgm:prSet/>
      <dgm:spPr/>
      <dgm:t>
        <a:bodyPr/>
        <a:lstStyle/>
        <a:p>
          <a:endParaRPr lang="en-US"/>
        </a:p>
      </dgm:t>
    </dgm:pt>
    <dgm:pt modelId="{0617DE64-BA7B-4E04-8741-737C2FB99366}" type="sibTrans" cxnId="{F2FFC8D8-CFC0-4D96-A3C4-373C19588D77}">
      <dgm:prSet/>
      <dgm:spPr/>
      <dgm:t>
        <a:bodyPr/>
        <a:lstStyle/>
        <a:p>
          <a:endParaRPr lang="en-US"/>
        </a:p>
      </dgm:t>
    </dgm:pt>
    <dgm:pt modelId="{BB86734C-0D8B-4EA4-8FA7-19A816F3411A}" type="pres">
      <dgm:prSet presAssocID="{06061329-1076-49E3-A548-B1F154C46CD4}" presName="cycle" presStyleCnt="0">
        <dgm:presLayoutVars>
          <dgm:dir/>
          <dgm:resizeHandles val="exact"/>
        </dgm:presLayoutVars>
      </dgm:prSet>
      <dgm:spPr/>
      <dgm:t>
        <a:bodyPr/>
        <a:lstStyle/>
        <a:p>
          <a:endParaRPr lang="en-US"/>
        </a:p>
      </dgm:t>
    </dgm:pt>
    <dgm:pt modelId="{58CE9BA4-EF54-4F41-99B6-BC7351201C2A}" type="pres">
      <dgm:prSet presAssocID="{0779BC49-3F8F-454E-BE58-4F7895D73466}" presName="dummy" presStyleCnt="0"/>
      <dgm:spPr/>
    </dgm:pt>
    <dgm:pt modelId="{EC17B91C-77C1-47CA-BBC1-B62FBA43AA06}" type="pres">
      <dgm:prSet presAssocID="{0779BC49-3F8F-454E-BE58-4F7895D73466}" presName="node" presStyleLbl="revTx" presStyleIdx="0" presStyleCnt="5">
        <dgm:presLayoutVars>
          <dgm:bulletEnabled val="1"/>
        </dgm:presLayoutVars>
      </dgm:prSet>
      <dgm:spPr/>
      <dgm:t>
        <a:bodyPr/>
        <a:lstStyle/>
        <a:p>
          <a:endParaRPr lang="en-US"/>
        </a:p>
      </dgm:t>
    </dgm:pt>
    <dgm:pt modelId="{FAA52F35-6F29-42C7-92EE-66C17B940370}" type="pres">
      <dgm:prSet presAssocID="{E02C8BB9-822F-4D73-ADB9-DE0E2B0DBD80}" presName="sibTrans" presStyleLbl="node1" presStyleIdx="0" presStyleCnt="5" custLinFactNeighborY="1140"/>
      <dgm:spPr/>
      <dgm:t>
        <a:bodyPr/>
        <a:lstStyle/>
        <a:p>
          <a:endParaRPr lang="en-US"/>
        </a:p>
      </dgm:t>
    </dgm:pt>
    <dgm:pt modelId="{3FE4FA9C-0F4B-499D-BFD5-CA710BCFB634}" type="pres">
      <dgm:prSet presAssocID="{F03632C4-480B-45C9-BF56-D002D66FC900}" presName="dummy" presStyleCnt="0"/>
      <dgm:spPr/>
    </dgm:pt>
    <dgm:pt modelId="{064350B3-B48D-4292-93BF-4543DF8037B4}" type="pres">
      <dgm:prSet presAssocID="{F03632C4-480B-45C9-BF56-D002D66FC900}" presName="node" presStyleLbl="revTx" presStyleIdx="1" presStyleCnt="5">
        <dgm:presLayoutVars>
          <dgm:bulletEnabled val="1"/>
        </dgm:presLayoutVars>
      </dgm:prSet>
      <dgm:spPr/>
      <dgm:t>
        <a:bodyPr/>
        <a:lstStyle/>
        <a:p>
          <a:endParaRPr lang="en-US"/>
        </a:p>
      </dgm:t>
    </dgm:pt>
    <dgm:pt modelId="{03067DB7-1F20-4072-83A4-384BC34E5B20}" type="pres">
      <dgm:prSet presAssocID="{90A240B2-4C04-4B2D-8184-209B1C184355}" presName="sibTrans" presStyleLbl="node1" presStyleIdx="1" presStyleCnt="5"/>
      <dgm:spPr/>
      <dgm:t>
        <a:bodyPr/>
        <a:lstStyle/>
        <a:p>
          <a:endParaRPr lang="en-US"/>
        </a:p>
      </dgm:t>
    </dgm:pt>
    <dgm:pt modelId="{A8F256EF-BFFA-47E5-8FF7-3AC0BF318DB0}" type="pres">
      <dgm:prSet presAssocID="{B9B883FE-A557-4EB5-9BA3-B2E43A31897A}" presName="dummy" presStyleCnt="0"/>
      <dgm:spPr/>
    </dgm:pt>
    <dgm:pt modelId="{B01CDB8C-64BB-4818-BF7A-641CA86C3005}" type="pres">
      <dgm:prSet presAssocID="{B9B883FE-A557-4EB5-9BA3-B2E43A31897A}" presName="node" presStyleLbl="revTx" presStyleIdx="2" presStyleCnt="5">
        <dgm:presLayoutVars>
          <dgm:bulletEnabled val="1"/>
        </dgm:presLayoutVars>
      </dgm:prSet>
      <dgm:spPr/>
      <dgm:t>
        <a:bodyPr/>
        <a:lstStyle/>
        <a:p>
          <a:endParaRPr lang="en-US"/>
        </a:p>
      </dgm:t>
    </dgm:pt>
    <dgm:pt modelId="{57EE48B6-549A-486C-B3CB-35B694C43BF8}" type="pres">
      <dgm:prSet presAssocID="{D6498C59-1AC3-4B79-B546-656224E45B0F}" presName="sibTrans" presStyleLbl="node1" presStyleIdx="2" presStyleCnt="5"/>
      <dgm:spPr/>
      <dgm:t>
        <a:bodyPr/>
        <a:lstStyle/>
        <a:p>
          <a:endParaRPr lang="en-US"/>
        </a:p>
      </dgm:t>
    </dgm:pt>
    <dgm:pt modelId="{B3C45A92-14AE-40B8-BE0D-DF37F43F076C}" type="pres">
      <dgm:prSet presAssocID="{4E77F234-EAC0-458B-999D-962919CD8A08}" presName="dummy" presStyleCnt="0"/>
      <dgm:spPr/>
    </dgm:pt>
    <dgm:pt modelId="{232F6B5D-7AFB-420F-AD6F-88F2B933762C}" type="pres">
      <dgm:prSet presAssocID="{4E77F234-EAC0-458B-999D-962919CD8A08}" presName="node" presStyleLbl="revTx" presStyleIdx="3" presStyleCnt="5">
        <dgm:presLayoutVars>
          <dgm:bulletEnabled val="1"/>
        </dgm:presLayoutVars>
      </dgm:prSet>
      <dgm:spPr/>
      <dgm:t>
        <a:bodyPr/>
        <a:lstStyle/>
        <a:p>
          <a:endParaRPr lang="en-US"/>
        </a:p>
      </dgm:t>
    </dgm:pt>
    <dgm:pt modelId="{7B131D91-28F2-415C-96C6-3D1C34177389}" type="pres">
      <dgm:prSet presAssocID="{C0810EBF-AE20-4D83-B23E-9A41B835BABB}" presName="sibTrans" presStyleLbl="node1" presStyleIdx="3" presStyleCnt="5"/>
      <dgm:spPr/>
      <dgm:t>
        <a:bodyPr/>
        <a:lstStyle/>
        <a:p>
          <a:endParaRPr lang="en-US"/>
        </a:p>
      </dgm:t>
    </dgm:pt>
    <dgm:pt modelId="{04CCF9F9-8C51-4D83-BB14-62577946EE89}" type="pres">
      <dgm:prSet presAssocID="{F871B144-8605-407D-98FA-AC34395B04FD}" presName="dummy" presStyleCnt="0"/>
      <dgm:spPr/>
    </dgm:pt>
    <dgm:pt modelId="{709021B6-B8BA-4F3F-8973-89C475D49EE6}" type="pres">
      <dgm:prSet presAssocID="{F871B144-8605-407D-98FA-AC34395B04FD}" presName="node" presStyleLbl="revTx" presStyleIdx="4" presStyleCnt="5">
        <dgm:presLayoutVars>
          <dgm:bulletEnabled val="1"/>
        </dgm:presLayoutVars>
      </dgm:prSet>
      <dgm:spPr/>
      <dgm:t>
        <a:bodyPr/>
        <a:lstStyle/>
        <a:p>
          <a:endParaRPr lang="en-US"/>
        </a:p>
      </dgm:t>
    </dgm:pt>
    <dgm:pt modelId="{6BA79CED-C153-4BC4-9174-4A675D3E8862}" type="pres">
      <dgm:prSet presAssocID="{0617DE64-BA7B-4E04-8741-737C2FB99366}" presName="sibTrans" presStyleLbl="node1" presStyleIdx="4" presStyleCnt="5"/>
      <dgm:spPr/>
      <dgm:t>
        <a:bodyPr/>
        <a:lstStyle/>
        <a:p>
          <a:endParaRPr lang="en-US"/>
        </a:p>
      </dgm:t>
    </dgm:pt>
  </dgm:ptLst>
  <dgm:cxnLst>
    <dgm:cxn modelId="{7A543EF9-B62D-42D9-A9A2-7C65E7C8F316}" type="presOf" srcId="{06061329-1076-49E3-A548-B1F154C46CD4}" destId="{BB86734C-0D8B-4EA4-8FA7-19A816F3411A}" srcOrd="0" destOrd="0" presId="urn:microsoft.com/office/officeart/2005/8/layout/cycle1"/>
    <dgm:cxn modelId="{8D799E65-6921-48CC-A520-64E9B9FE59FB}" type="presOf" srcId="{C0810EBF-AE20-4D83-B23E-9A41B835BABB}" destId="{7B131D91-28F2-415C-96C6-3D1C34177389}" srcOrd="0" destOrd="0" presId="urn:microsoft.com/office/officeart/2005/8/layout/cycle1"/>
    <dgm:cxn modelId="{5A684768-0694-4464-8AA8-AB4A93666572}" type="presOf" srcId="{E02C8BB9-822F-4D73-ADB9-DE0E2B0DBD80}" destId="{FAA52F35-6F29-42C7-92EE-66C17B940370}" srcOrd="0" destOrd="0" presId="urn:microsoft.com/office/officeart/2005/8/layout/cycle1"/>
    <dgm:cxn modelId="{EC40F96F-8A47-4F41-9511-75892941690C}" type="presOf" srcId="{0617DE64-BA7B-4E04-8741-737C2FB99366}" destId="{6BA79CED-C153-4BC4-9174-4A675D3E8862}" srcOrd="0" destOrd="0" presId="urn:microsoft.com/office/officeart/2005/8/layout/cycle1"/>
    <dgm:cxn modelId="{F9E1D7EB-0F29-4A7B-961B-40A4BFFADE8C}" type="presOf" srcId="{90A240B2-4C04-4B2D-8184-209B1C184355}" destId="{03067DB7-1F20-4072-83A4-384BC34E5B20}" srcOrd="0" destOrd="0" presId="urn:microsoft.com/office/officeart/2005/8/layout/cycle1"/>
    <dgm:cxn modelId="{F15EEBB5-4F68-44F5-BD00-4F16A3233097}" type="presOf" srcId="{F03632C4-480B-45C9-BF56-D002D66FC900}" destId="{064350B3-B48D-4292-93BF-4543DF8037B4}" srcOrd="0" destOrd="0" presId="urn:microsoft.com/office/officeart/2005/8/layout/cycle1"/>
    <dgm:cxn modelId="{1C2A0099-C156-4E1D-810B-E29E89639D9D}" type="presOf" srcId="{0779BC49-3F8F-454E-BE58-4F7895D73466}" destId="{EC17B91C-77C1-47CA-BBC1-B62FBA43AA06}" srcOrd="0" destOrd="0" presId="urn:microsoft.com/office/officeart/2005/8/layout/cycle1"/>
    <dgm:cxn modelId="{F2FFC8D8-CFC0-4D96-A3C4-373C19588D77}" srcId="{06061329-1076-49E3-A548-B1F154C46CD4}" destId="{F871B144-8605-407D-98FA-AC34395B04FD}" srcOrd="4" destOrd="0" parTransId="{994DFB5B-53F4-4D2D-B66A-C5154D2C1BA5}" sibTransId="{0617DE64-BA7B-4E04-8741-737C2FB99366}"/>
    <dgm:cxn modelId="{74AB61CD-B8CA-4334-8B85-690FE066F61F}" srcId="{06061329-1076-49E3-A548-B1F154C46CD4}" destId="{0779BC49-3F8F-454E-BE58-4F7895D73466}" srcOrd="0" destOrd="0" parTransId="{AA61484E-0AA7-4507-BDE7-B9E742E1FF4C}" sibTransId="{E02C8BB9-822F-4D73-ADB9-DE0E2B0DBD80}"/>
    <dgm:cxn modelId="{25CCF01E-6B27-48D7-B149-E9F928627372}" srcId="{06061329-1076-49E3-A548-B1F154C46CD4}" destId="{4E77F234-EAC0-458B-999D-962919CD8A08}" srcOrd="3" destOrd="0" parTransId="{494DF816-BAD7-410F-94D1-671DE41A9538}" sibTransId="{C0810EBF-AE20-4D83-B23E-9A41B835BABB}"/>
    <dgm:cxn modelId="{80863C52-0D17-412D-B709-269E22890CE1}" type="presOf" srcId="{B9B883FE-A557-4EB5-9BA3-B2E43A31897A}" destId="{B01CDB8C-64BB-4818-BF7A-641CA86C3005}" srcOrd="0" destOrd="0" presId="urn:microsoft.com/office/officeart/2005/8/layout/cycle1"/>
    <dgm:cxn modelId="{A65BE175-AD97-4809-9D4F-47A340473083}" type="presOf" srcId="{F871B144-8605-407D-98FA-AC34395B04FD}" destId="{709021B6-B8BA-4F3F-8973-89C475D49EE6}" srcOrd="0" destOrd="0" presId="urn:microsoft.com/office/officeart/2005/8/layout/cycle1"/>
    <dgm:cxn modelId="{966F6C14-8CB6-4613-9791-A51828A2BC57}" srcId="{06061329-1076-49E3-A548-B1F154C46CD4}" destId="{B9B883FE-A557-4EB5-9BA3-B2E43A31897A}" srcOrd="2" destOrd="0" parTransId="{0D9D5F3A-9F39-497A-A2F3-DC151E98D7ED}" sibTransId="{D6498C59-1AC3-4B79-B546-656224E45B0F}"/>
    <dgm:cxn modelId="{4A268D9D-80CB-4CFB-BA28-276E28636614}" type="presOf" srcId="{D6498C59-1AC3-4B79-B546-656224E45B0F}" destId="{57EE48B6-549A-486C-B3CB-35B694C43BF8}" srcOrd="0" destOrd="0" presId="urn:microsoft.com/office/officeart/2005/8/layout/cycle1"/>
    <dgm:cxn modelId="{ABD05CF2-4F16-4E59-B80C-15EB08181A96}" type="presOf" srcId="{4E77F234-EAC0-458B-999D-962919CD8A08}" destId="{232F6B5D-7AFB-420F-AD6F-88F2B933762C}" srcOrd="0" destOrd="0" presId="urn:microsoft.com/office/officeart/2005/8/layout/cycle1"/>
    <dgm:cxn modelId="{BDAF643F-9543-4E97-B026-0330B17F95D0}" srcId="{06061329-1076-49E3-A548-B1F154C46CD4}" destId="{F03632C4-480B-45C9-BF56-D002D66FC900}" srcOrd="1" destOrd="0" parTransId="{AD1EFB63-EA38-49F2-B75A-12F141B1B773}" sibTransId="{90A240B2-4C04-4B2D-8184-209B1C184355}"/>
    <dgm:cxn modelId="{69E21399-8FCF-44BA-B938-4641E71D6893}" type="presParOf" srcId="{BB86734C-0D8B-4EA4-8FA7-19A816F3411A}" destId="{58CE9BA4-EF54-4F41-99B6-BC7351201C2A}" srcOrd="0" destOrd="0" presId="urn:microsoft.com/office/officeart/2005/8/layout/cycle1"/>
    <dgm:cxn modelId="{BB2C14B0-7916-4CE3-B9CA-2021611D107A}" type="presParOf" srcId="{BB86734C-0D8B-4EA4-8FA7-19A816F3411A}" destId="{EC17B91C-77C1-47CA-BBC1-B62FBA43AA06}" srcOrd="1" destOrd="0" presId="urn:microsoft.com/office/officeart/2005/8/layout/cycle1"/>
    <dgm:cxn modelId="{AE83005A-D299-4B1C-B41C-89924FAC05F5}" type="presParOf" srcId="{BB86734C-0D8B-4EA4-8FA7-19A816F3411A}" destId="{FAA52F35-6F29-42C7-92EE-66C17B940370}" srcOrd="2" destOrd="0" presId="urn:microsoft.com/office/officeart/2005/8/layout/cycle1"/>
    <dgm:cxn modelId="{A5A3BA8E-4148-4345-9B2C-9BEE0D9947C0}" type="presParOf" srcId="{BB86734C-0D8B-4EA4-8FA7-19A816F3411A}" destId="{3FE4FA9C-0F4B-499D-BFD5-CA710BCFB634}" srcOrd="3" destOrd="0" presId="urn:microsoft.com/office/officeart/2005/8/layout/cycle1"/>
    <dgm:cxn modelId="{894C9D1D-444E-4D02-8624-F690D5483CE2}" type="presParOf" srcId="{BB86734C-0D8B-4EA4-8FA7-19A816F3411A}" destId="{064350B3-B48D-4292-93BF-4543DF8037B4}" srcOrd="4" destOrd="0" presId="urn:microsoft.com/office/officeart/2005/8/layout/cycle1"/>
    <dgm:cxn modelId="{F6436A93-CF0A-4451-9F20-8D1C9D7A89FC}" type="presParOf" srcId="{BB86734C-0D8B-4EA4-8FA7-19A816F3411A}" destId="{03067DB7-1F20-4072-83A4-384BC34E5B20}" srcOrd="5" destOrd="0" presId="urn:microsoft.com/office/officeart/2005/8/layout/cycle1"/>
    <dgm:cxn modelId="{0966ADA7-3A2B-4FF5-B7CB-56794CF5B5ED}" type="presParOf" srcId="{BB86734C-0D8B-4EA4-8FA7-19A816F3411A}" destId="{A8F256EF-BFFA-47E5-8FF7-3AC0BF318DB0}" srcOrd="6" destOrd="0" presId="urn:microsoft.com/office/officeart/2005/8/layout/cycle1"/>
    <dgm:cxn modelId="{98BE49B0-90C8-4FBC-8541-9B277D08587A}" type="presParOf" srcId="{BB86734C-0D8B-4EA4-8FA7-19A816F3411A}" destId="{B01CDB8C-64BB-4818-BF7A-641CA86C3005}" srcOrd="7" destOrd="0" presId="urn:microsoft.com/office/officeart/2005/8/layout/cycle1"/>
    <dgm:cxn modelId="{DD20E466-D376-447D-8852-D8DD1547FB47}" type="presParOf" srcId="{BB86734C-0D8B-4EA4-8FA7-19A816F3411A}" destId="{57EE48B6-549A-486C-B3CB-35B694C43BF8}" srcOrd="8" destOrd="0" presId="urn:microsoft.com/office/officeart/2005/8/layout/cycle1"/>
    <dgm:cxn modelId="{224A2A46-F75B-4E3E-BC34-A4377810527F}" type="presParOf" srcId="{BB86734C-0D8B-4EA4-8FA7-19A816F3411A}" destId="{B3C45A92-14AE-40B8-BE0D-DF37F43F076C}" srcOrd="9" destOrd="0" presId="urn:microsoft.com/office/officeart/2005/8/layout/cycle1"/>
    <dgm:cxn modelId="{75C0B5DB-8A6A-4A73-90A5-03A087E9D4AE}" type="presParOf" srcId="{BB86734C-0D8B-4EA4-8FA7-19A816F3411A}" destId="{232F6B5D-7AFB-420F-AD6F-88F2B933762C}" srcOrd="10" destOrd="0" presId="urn:microsoft.com/office/officeart/2005/8/layout/cycle1"/>
    <dgm:cxn modelId="{25F6066D-7AA3-4308-B5AF-B2CB014FDAC5}" type="presParOf" srcId="{BB86734C-0D8B-4EA4-8FA7-19A816F3411A}" destId="{7B131D91-28F2-415C-96C6-3D1C34177389}" srcOrd="11" destOrd="0" presId="urn:microsoft.com/office/officeart/2005/8/layout/cycle1"/>
    <dgm:cxn modelId="{0F4565BA-5879-43DC-B3D8-C9E5E68B4ED9}" type="presParOf" srcId="{BB86734C-0D8B-4EA4-8FA7-19A816F3411A}" destId="{04CCF9F9-8C51-4D83-BB14-62577946EE89}" srcOrd="12" destOrd="0" presId="urn:microsoft.com/office/officeart/2005/8/layout/cycle1"/>
    <dgm:cxn modelId="{8281A145-5F86-4317-BAE4-514DA3B7869F}" type="presParOf" srcId="{BB86734C-0D8B-4EA4-8FA7-19A816F3411A}" destId="{709021B6-B8BA-4F3F-8973-89C475D49EE6}" srcOrd="13" destOrd="0" presId="urn:microsoft.com/office/officeart/2005/8/layout/cycle1"/>
    <dgm:cxn modelId="{AA6FE1B5-632D-4325-8982-86E7291B6FE5}" type="presParOf" srcId="{BB86734C-0D8B-4EA4-8FA7-19A816F3411A}" destId="{6BA79CED-C153-4BC4-9174-4A675D3E8862}"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D5498C0A-4E65-4A26-9C41-DF1E51F632E6}">
      <dgm:prSet phldrT="[Text]"/>
      <dgm:spPr>
        <a:solidFill>
          <a:schemeClr val="accent2"/>
        </a:solidFill>
      </dgm:spPr>
      <dgm:t>
        <a:bodyPr/>
        <a:lstStyle/>
        <a:p>
          <a:r>
            <a:rPr lang="en-US" dirty="0" smtClean="0"/>
            <a:t>Integration</a:t>
          </a:r>
          <a:endParaRPr lang="en-US" dirty="0"/>
        </a:p>
      </dgm:t>
    </dgm:pt>
    <dgm:pt modelId="{079C5227-BF58-446A-819A-A6E6635EE5D5}" type="parTrans" cxnId="{5E729C00-52AB-484E-85AD-2CC148F07579}">
      <dgm:prSet/>
      <dgm:spPr/>
      <dgm:t>
        <a:bodyPr/>
        <a:lstStyle/>
        <a:p>
          <a:endParaRPr lang="en-US"/>
        </a:p>
      </dgm:t>
    </dgm:pt>
    <dgm:pt modelId="{7D29976C-D086-4A84-8BAE-00FCF0B1BD0C}" type="sibTrans" cxnId="{5E729C00-52AB-484E-85AD-2CC148F07579}">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2">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 modelId="{85D8D7ED-1D71-4EB9-9781-273C1B3BE02B}" type="pres">
      <dgm:prSet presAssocID="{D5498C0A-4E65-4A26-9C41-DF1E51F632E6}" presName="Name8" presStyleCnt="0"/>
      <dgm:spPr/>
    </dgm:pt>
    <dgm:pt modelId="{E0CD327D-C870-4573-A37D-DEF9877BF595}" type="pres">
      <dgm:prSet presAssocID="{D5498C0A-4E65-4A26-9C41-DF1E51F632E6}" presName="level" presStyleLbl="node1" presStyleIdx="1" presStyleCnt="2" custLinFactNeighborX="494">
        <dgm:presLayoutVars>
          <dgm:chMax val="1"/>
          <dgm:bulletEnabled val="1"/>
        </dgm:presLayoutVars>
      </dgm:prSet>
      <dgm:spPr/>
      <dgm:t>
        <a:bodyPr/>
        <a:lstStyle/>
        <a:p>
          <a:endParaRPr lang="en-US"/>
        </a:p>
      </dgm:t>
    </dgm:pt>
    <dgm:pt modelId="{20D8DC96-8F59-4D5F-AB82-34CA78D02615}" type="pres">
      <dgm:prSet presAssocID="{D5498C0A-4E65-4A26-9C41-DF1E51F632E6}" presName="levelTx" presStyleLbl="revTx" presStyleIdx="0" presStyleCnt="0">
        <dgm:presLayoutVars>
          <dgm:chMax val="1"/>
          <dgm:bulletEnabled val="1"/>
        </dgm:presLayoutVars>
      </dgm:prSet>
      <dgm:spPr/>
      <dgm:t>
        <a:bodyPr/>
        <a:lstStyle/>
        <a:p>
          <a:endParaRPr lang="en-US"/>
        </a:p>
      </dgm:t>
    </dgm:pt>
  </dgm:ptLst>
  <dgm:cxnLst>
    <dgm:cxn modelId="{1DA68F8A-D476-4BF7-A501-B80CD4B2B55A}" type="presOf" srcId="{16D04AF8-7782-45A7-A4B2-B3C397E7BC03}" destId="{6C15438E-49C7-4044-976D-3BD0E655C171}" srcOrd="0" destOrd="0" presId="urn:microsoft.com/office/officeart/2005/8/layout/pyramid1"/>
    <dgm:cxn modelId="{5E729C00-52AB-484E-85AD-2CC148F07579}" srcId="{71C7FE48-4B6F-456E-8E70-EE5111815013}" destId="{D5498C0A-4E65-4A26-9C41-DF1E51F632E6}" srcOrd="1" destOrd="0" parTransId="{079C5227-BF58-446A-819A-A6E6635EE5D5}" sibTransId="{7D29976C-D086-4A84-8BAE-00FCF0B1BD0C}"/>
    <dgm:cxn modelId="{0A263195-17F7-4BF9-A4FD-D5EC4871582A}" type="presOf" srcId="{71C7FE48-4B6F-456E-8E70-EE5111815013}" destId="{199B5B82-A667-48F8-B796-CCC5522C2602}" srcOrd="0" destOrd="0" presId="urn:microsoft.com/office/officeart/2005/8/layout/pyramid1"/>
    <dgm:cxn modelId="{0793BF34-2937-4C56-A606-BA56055973A8}" type="presOf" srcId="{D5498C0A-4E65-4A26-9C41-DF1E51F632E6}" destId="{E0CD327D-C870-4573-A37D-DEF9877BF595}"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BF65ACDD-069A-4CD6-A5AC-BEFCD9C812EA}" type="presOf" srcId="{16D04AF8-7782-45A7-A4B2-B3C397E7BC03}" destId="{66E4BC89-5509-483C-9835-030CFAA957DB}" srcOrd="1" destOrd="0" presId="urn:microsoft.com/office/officeart/2005/8/layout/pyramid1"/>
    <dgm:cxn modelId="{02408F8F-C3B4-4541-A8CF-7FF050ABF857}" type="presOf" srcId="{D5498C0A-4E65-4A26-9C41-DF1E51F632E6}" destId="{20D8DC96-8F59-4D5F-AB82-34CA78D02615}" srcOrd="1" destOrd="0" presId="urn:microsoft.com/office/officeart/2005/8/layout/pyramid1"/>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 modelId="{5A4F9A62-67DC-47A7-A1EB-19D5BF25F44E}" type="presParOf" srcId="{199B5B82-A667-48F8-B796-CCC5522C2602}" destId="{85D8D7ED-1D71-4EB9-9781-273C1B3BE02B}" srcOrd="1" destOrd="0" presId="urn:microsoft.com/office/officeart/2005/8/layout/pyramid1"/>
    <dgm:cxn modelId="{6F14B2FC-0B85-40F8-B5B0-70CC2C77F518}" type="presParOf" srcId="{85D8D7ED-1D71-4EB9-9781-273C1B3BE02B}" destId="{E0CD327D-C870-4573-A37D-DEF9877BF595}" srcOrd="0" destOrd="0" presId="urn:microsoft.com/office/officeart/2005/8/layout/pyramid1"/>
    <dgm:cxn modelId="{3195E7A0-0E65-4D10-AD0B-42C9691F0AEC}" type="presParOf" srcId="{85D8D7ED-1D71-4EB9-9781-273C1B3BE02B}" destId="{20D8DC96-8F59-4D5F-AB82-34CA78D02615}"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1C7FE48-4B6F-456E-8E70-EE5111815013}" type="doc">
      <dgm:prSet loTypeId="urn:microsoft.com/office/officeart/2005/8/layout/pyramid1" loCatId="pyramid" qsTypeId="urn:microsoft.com/office/officeart/2005/8/quickstyle/simple1" qsCatId="simple" csTypeId="urn:microsoft.com/office/officeart/2005/8/colors/accent1_2" csCatId="accent1" phldr="1"/>
      <dgm:spPr/>
    </dgm:pt>
    <dgm:pt modelId="{16D04AF8-7782-45A7-A4B2-B3C397E7BC03}">
      <dgm:prSet phldrT="[Text]"/>
      <dgm:spPr>
        <a:solidFill>
          <a:srgbClr val="FF0000"/>
        </a:solidFill>
      </dgm:spPr>
      <dgm:t>
        <a:bodyPr/>
        <a:lstStyle/>
        <a:p>
          <a:r>
            <a:rPr lang="en-US" dirty="0" smtClean="0"/>
            <a:t>UI</a:t>
          </a:r>
          <a:endParaRPr lang="en-US" dirty="0"/>
        </a:p>
      </dgm:t>
    </dgm:pt>
    <dgm:pt modelId="{ABDEA187-3D00-4654-93D2-E38272D58B29}" type="parTrans" cxnId="{E0CC4F8E-FCF7-4D3E-B250-B318B454B9A7}">
      <dgm:prSet/>
      <dgm:spPr/>
      <dgm:t>
        <a:bodyPr/>
        <a:lstStyle/>
        <a:p>
          <a:endParaRPr lang="en-US"/>
        </a:p>
      </dgm:t>
    </dgm:pt>
    <dgm:pt modelId="{685C8FDC-6681-49B2-AF59-2F2EF7ADBAD5}" type="sibTrans" cxnId="{E0CC4F8E-FCF7-4D3E-B250-B318B454B9A7}">
      <dgm:prSet/>
      <dgm:spPr/>
      <dgm:t>
        <a:bodyPr/>
        <a:lstStyle/>
        <a:p>
          <a:endParaRPr lang="en-US"/>
        </a:p>
      </dgm:t>
    </dgm:pt>
    <dgm:pt modelId="{199B5B82-A667-48F8-B796-CCC5522C2602}" type="pres">
      <dgm:prSet presAssocID="{71C7FE48-4B6F-456E-8E70-EE5111815013}" presName="Name0" presStyleCnt="0">
        <dgm:presLayoutVars>
          <dgm:dir/>
          <dgm:animLvl val="lvl"/>
          <dgm:resizeHandles val="exact"/>
        </dgm:presLayoutVars>
      </dgm:prSet>
      <dgm:spPr/>
    </dgm:pt>
    <dgm:pt modelId="{526443E9-859B-4E57-AA56-7A4B088D3775}" type="pres">
      <dgm:prSet presAssocID="{16D04AF8-7782-45A7-A4B2-B3C397E7BC03}" presName="Name8" presStyleCnt="0"/>
      <dgm:spPr/>
    </dgm:pt>
    <dgm:pt modelId="{6C15438E-49C7-4044-976D-3BD0E655C171}" type="pres">
      <dgm:prSet presAssocID="{16D04AF8-7782-45A7-A4B2-B3C397E7BC03}" presName="level" presStyleLbl="node1" presStyleIdx="0" presStyleCnt="1">
        <dgm:presLayoutVars>
          <dgm:chMax val="1"/>
          <dgm:bulletEnabled val="1"/>
        </dgm:presLayoutVars>
      </dgm:prSet>
      <dgm:spPr/>
      <dgm:t>
        <a:bodyPr/>
        <a:lstStyle/>
        <a:p>
          <a:endParaRPr lang="en-US"/>
        </a:p>
      </dgm:t>
    </dgm:pt>
    <dgm:pt modelId="{66E4BC89-5509-483C-9835-030CFAA957DB}" type="pres">
      <dgm:prSet presAssocID="{16D04AF8-7782-45A7-A4B2-B3C397E7BC03}" presName="levelTx" presStyleLbl="revTx" presStyleIdx="0" presStyleCnt="0">
        <dgm:presLayoutVars>
          <dgm:chMax val="1"/>
          <dgm:bulletEnabled val="1"/>
        </dgm:presLayoutVars>
      </dgm:prSet>
      <dgm:spPr/>
      <dgm:t>
        <a:bodyPr/>
        <a:lstStyle/>
        <a:p>
          <a:endParaRPr lang="en-US"/>
        </a:p>
      </dgm:t>
    </dgm:pt>
  </dgm:ptLst>
  <dgm:cxnLst>
    <dgm:cxn modelId="{BF65ACDD-069A-4CD6-A5AC-BEFCD9C812EA}" type="presOf" srcId="{16D04AF8-7782-45A7-A4B2-B3C397E7BC03}" destId="{66E4BC89-5509-483C-9835-030CFAA957DB}" srcOrd="1" destOrd="0" presId="urn:microsoft.com/office/officeart/2005/8/layout/pyramid1"/>
    <dgm:cxn modelId="{1DA68F8A-D476-4BF7-A501-B80CD4B2B55A}" type="presOf" srcId="{16D04AF8-7782-45A7-A4B2-B3C397E7BC03}" destId="{6C15438E-49C7-4044-976D-3BD0E655C171}" srcOrd="0" destOrd="0" presId="urn:microsoft.com/office/officeart/2005/8/layout/pyramid1"/>
    <dgm:cxn modelId="{0A263195-17F7-4BF9-A4FD-D5EC4871582A}" type="presOf" srcId="{71C7FE48-4B6F-456E-8E70-EE5111815013}" destId="{199B5B82-A667-48F8-B796-CCC5522C2602}" srcOrd="0" destOrd="0" presId="urn:microsoft.com/office/officeart/2005/8/layout/pyramid1"/>
    <dgm:cxn modelId="{E0CC4F8E-FCF7-4D3E-B250-B318B454B9A7}" srcId="{71C7FE48-4B6F-456E-8E70-EE5111815013}" destId="{16D04AF8-7782-45A7-A4B2-B3C397E7BC03}" srcOrd="0" destOrd="0" parTransId="{ABDEA187-3D00-4654-93D2-E38272D58B29}" sibTransId="{685C8FDC-6681-49B2-AF59-2F2EF7ADBAD5}"/>
    <dgm:cxn modelId="{E41B9373-A092-424D-A254-EA768E0982A4}" type="presParOf" srcId="{199B5B82-A667-48F8-B796-CCC5522C2602}" destId="{526443E9-859B-4E57-AA56-7A4B088D3775}" srcOrd="0" destOrd="0" presId="urn:microsoft.com/office/officeart/2005/8/layout/pyramid1"/>
    <dgm:cxn modelId="{37EF1DD0-AF59-45B5-AB27-20B9557A4154}" type="presParOf" srcId="{526443E9-859B-4E57-AA56-7A4B088D3775}" destId="{6C15438E-49C7-4044-976D-3BD0E655C171}" srcOrd="0" destOrd="0" presId="urn:microsoft.com/office/officeart/2005/8/layout/pyramid1"/>
    <dgm:cxn modelId="{527446B9-AC1D-44DC-B7F9-F28957308BF4}" type="presParOf" srcId="{526443E9-859B-4E57-AA56-7A4B088D3775}" destId="{66E4BC89-5509-483C-9835-030CFAA957DB}" srcOrd="1" destOrd="0" presId="urn:microsoft.com/office/officeart/2005/8/layout/pyramid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17B91C-77C1-47CA-BBC1-B62FBA43AA06}">
      <dsp:nvSpPr>
        <dsp:cNvPr id="0" name=""/>
        <dsp:cNvSpPr/>
      </dsp:nvSpPr>
      <dsp:spPr>
        <a:xfrm>
          <a:off x="5640744"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C000"/>
              </a:solidFill>
            </a:rPr>
            <a:t>Copy</a:t>
          </a:r>
          <a:endParaRPr lang="en-US" sz="3500" kern="1200" dirty="0">
            <a:solidFill>
              <a:srgbClr val="FFC000"/>
            </a:solidFill>
          </a:endParaRPr>
        </a:p>
      </dsp:txBody>
      <dsp:txXfrm>
        <a:off x="5640744" y="41632"/>
        <a:ext cx="1423991" cy="1423991"/>
      </dsp:txXfrm>
    </dsp:sp>
    <dsp:sp modelId="{FAA52F35-6F29-42C7-92EE-66C17B940370}">
      <dsp:nvSpPr>
        <dsp:cNvPr id="0" name=""/>
        <dsp:cNvSpPr/>
      </dsp:nvSpPr>
      <dsp:spPr>
        <a:xfrm>
          <a:off x="2289038" y="61092"/>
          <a:ext cx="5341425" cy="5341425"/>
        </a:xfrm>
        <a:prstGeom prst="circularArrow">
          <a:avLst>
            <a:gd name="adj1" fmla="val 5199"/>
            <a:gd name="adj2" fmla="val 335798"/>
            <a:gd name="adj3" fmla="val 21293710"/>
            <a:gd name="adj4" fmla="val 1976582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4350B3-B48D-4292-93BF-4543DF8037B4}">
      <dsp:nvSpPr>
        <dsp:cNvPr id="0" name=""/>
        <dsp:cNvSpPr/>
      </dsp:nvSpPr>
      <dsp:spPr>
        <a:xfrm>
          <a:off x="6501659"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5">
                  <a:lumMod val="75000"/>
                </a:schemeClr>
              </a:solidFill>
            </a:rPr>
            <a:t>Deploy</a:t>
          </a:r>
          <a:endParaRPr lang="en-US" sz="3500" kern="1200" dirty="0">
            <a:solidFill>
              <a:schemeClr val="accent5">
                <a:lumMod val="75000"/>
              </a:schemeClr>
            </a:solidFill>
          </a:endParaRPr>
        </a:p>
      </dsp:txBody>
      <dsp:txXfrm>
        <a:off x="6501659" y="2691255"/>
        <a:ext cx="1423991" cy="1423991"/>
      </dsp:txXfrm>
    </dsp:sp>
    <dsp:sp modelId="{03067DB7-1F20-4072-83A4-384BC34E5B20}">
      <dsp:nvSpPr>
        <dsp:cNvPr id="0" name=""/>
        <dsp:cNvSpPr/>
      </dsp:nvSpPr>
      <dsp:spPr>
        <a:xfrm>
          <a:off x="2289038" y="200"/>
          <a:ext cx="5341425" cy="5341425"/>
        </a:xfrm>
        <a:prstGeom prst="circularArrow">
          <a:avLst>
            <a:gd name="adj1" fmla="val 5199"/>
            <a:gd name="adj2" fmla="val 335798"/>
            <a:gd name="adj3" fmla="val 4015184"/>
            <a:gd name="adj4" fmla="val 2252987"/>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CDB8C-64BB-4818-BF7A-641CA86C3005}">
      <dsp:nvSpPr>
        <dsp:cNvPr id="0" name=""/>
        <dsp:cNvSpPr/>
      </dsp:nvSpPr>
      <dsp:spPr>
        <a:xfrm>
          <a:off x="4247755" y="432881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chemeClr val="accent6">
                  <a:lumMod val="75000"/>
                </a:schemeClr>
              </a:solidFill>
            </a:rPr>
            <a:t>Test</a:t>
          </a:r>
          <a:endParaRPr lang="en-US" sz="3500" kern="1200" dirty="0">
            <a:solidFill>
              <a:schemeClr val="accent6">
                <a:lumMod val="75000"/>
              </a:schemeClr>
            </a:solidFill>
          </a:endParaRPr>
        </a:p>
      </dsp:txBody>
      <dsp:txXfrm>
        <a:off x="4247755" y="4328812"/>
        <a:ext cx="1423991" cy="1423991"/>
      </dsp:txXfrm>
    </dsp:sp>
    <dsp:sp modelId="{57EE48B6-549A-486C-B3CB-35B694C43BF8}">
      <dsp:nvSpPr>
        <dsp:cNvPr id="0" name=""/>
        <dsp:cNvSpPr/>
      </dsp:nvSpPr>
      <dsp:spPr>
        <a:xfrm>
          <a:off x="2289038" y="200"/>
          <a:ext cx="5341425" cy="5341425"/>
        </a:xfrm>
        <a:prstGeom prst="circularArrow">
          <a:avLst>
            <a:gd name="adj1" fmla="val 5199"/>
            <a:gd name="adj2" fmla="val 335798"/>
            <a:gd name="adj3" fmla="val 8211215"/>
            <a:gd name="adj4" fmla="val 6449018"/>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2F6B5D-7AFB-420F-AD6F-88F2B933762C}">
      <dsp:nvSpPr>
        <dsp:cNvPr id="0" name=""/>
        <dsp:cNvSpPr/>
      </dsp:nvSpPr>
      <dsp:spPr>
        <a:xfrm>
          <a:off x="1993852" y="2691255"/>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00B050"/>
              </a:solidFill>
            </a:rPr>
            <a:t>Publish</a:t>
          </a:r>
          <a:endParaRPr lang="en-US" sz="3500" kern="1200" dirty="0">
            <a:solidFill>
              <a:srgbClr val="00B050"/>
            </a:solidFill>
          </a:endParaRPr>
        </a:p>
      </dsp:txBody>
      <dsp:txXfrm>
        <a:off x="1993852" y="2691255"/>
        <a:ext cx="1423991" cy="1423991"/>
      </dsp:txXfrm>
    </dsp:sp>
    <dsp:sp modelId="{7B131D91-28F2-415C-96C6-3D1C34177389}">
      <dsp:nvSpPr>
        <dsp:cNvPr id="0" name=""/>
        <dsp:cNvSpPr/>
      </dsp:nvSpPr>
      <dsp:spPr>
        <a:xfrm>
          <a:off x="2289038" y="200"/>
          <a:ext cx="5341425" cy="5341425"/>
        </a:xfrm>
        <a:prstGeom prst="circularArrow">
          <a:avLst>
            <a:gd name="adj1" fmla="val 5199"/>
            <a:gd name="adj2" fmla="val 335798"/>
            <a:gd name="adj3" fmla="val 12298374"/>
            <a:gd name="adj4" fmla="val 10770492"/>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9021B6-B8BA-4F3F-8973-89C475D49EE6}">
      <dsp:nvSpPr>
        <dsp:cNvPr id="0" name=""/>
        <dsp:cNvSpPr/>
      </dsp:nvSpPr>
      <dsp:spPr>
        <a:xfrm>
          <a:off x="2854766" y="41632"/>
          <a:ext cx="1423991" cy="14239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a:lnSpc>
              <a:spcPct val="90000"/>
            </a:lnSpc>
            <a:spcBef>
              <a:spcPct val="0"/>
            </a:spcBef>
            <a:spcAft>
              <a:spcPct val="35000"/>
            </a:spcAft>
          </a:pPr>
          <a:r>
            <a:rPr lang="en-US" sz="3500" kern="1200" dirty="0" smtClean="0">
              <a:solidFill>
                <a:srgbClr val="FF0000"/>
              </a:solidFill>
            </a:rPr>
            <a:t>Build</a:t>
          </a:r>
          <a:endParaRPr lang="en-US" sz="3500" kern="1200" dirty="0">
            <a:solidFill>
              <a:srgbClr val="FF0000"/>
            </a:solidFill>
          </a:endParaRPr>
        </a:p>
      </dsp:txBody>
      <dsp:txXfrm>
        <a:off x="2854766" y="41632"/>
        <a:ext cx="1423991" cy="1423991"/>
      </dsp:txXfrm>
    </dsp:sp>
    <dsp:sp modelId="{6BA79CED-C153-4BC4-9174-4A675D3E8862}">
      <dsp:nvSpPr>
        <dsp:cNvPr id="0" name=""/>
        <dsp:cNvSpPr/>
      </dsp:nvSpPr>
      <dsp:spPr>
        <a:xfrm>
          <a:off x="2289038" y="200"/>
          <a:ext cx="5341425" cy="5341425"/>
        </a:xfrm>
        <a:prstGeom prst="circularArrow">
          <a:avLst>
            <a:gd name="adj1" fmla="val 5199"/>
            <a:gd name="adj2" fmla="val 335798"/>
            <a:gd name="adj3" fmla="val 16866171"/>
            <a:gd name="adj4" fmla="val 15198031"/>
            <a:gd name="adj5" fmla="val 6065"/>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513676" y="0"/>
          <a:ext cx="1027351" cy="1013496"/>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UI</a:t>
          </a:r>
          <a:endParaRPr lang="en-US" sz="2200" kern="1200" dirty="0"/>
        </a:p>
      </dsp:txBody>
      <dsp:txXfrm>
        <a:off x="513676" y="0"/>
        <a:ext cx="1027351" cy="1013496"/>
      </dsp:txXfrm>
    </dsp:sp>
    <dsp:sp modelId="{E0CD327D-C870-4573-A37D-DEF9877BF595}">
      <dsp:nvSpPr>
        <dsp:cNvPr id="0" name=""/>
        <dsp:cNvSpPr/>
      </dsp:nvSpPr>
      <dsp:spPr>
        <a:xfrm>
          <a:off x="0" y="1013496"/>
          <a:ext cx="2054703" cy="1013496"/>
        </a:xfrm>
        <a:prstGeom prst="trapezoid">
          <a:avLst>
            <a:gd name="adj" fmla="val 50684"/>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en-US" sz="2200" kern="1200" dirty="0" smtClean="0"/>
            <a:t>Integration</a:t>
          </a:r>
          <a:endParaRPr lang="en-US" sz="2200" kern="1200" dirty="0"/>
        </a:p>
      </dsp:txBody>
      <dsp:txXfrm>
        <a:off x="359573" y="1013496"/>
        <a:ext cx="1335557" cy="10134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15438E-49C7-4044-976D-3BD0E655C171}">
      <dsp:nvSpPr>
        <dsp:cNvPr id="0" name=""/>
        <dsp:cNvSpPr/>
      </dsp:nvSpPr>
      <dsp:spPr>
        <a:xfrm>
          <a:off x="0" y="0"/>
          <a:ext cx="2054703" cy="2026993"/>
        </a:xfrm>
        <a:prstGeom prst="trapezoid">
          <a:avLst>
            <a:gd name="adj" fmla="val 50684"/>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t>UI</a:t>
          </a:r>
          <a:endParaRPr lang="en-US" sz="6500" kern="1200" dirty="0"/>
        </a:p>
      </dsp:txBody>
      <dsp:txXfrm>
        <a:off x="0" y="0"/>
        <a:ext cx="2054703" cy="2026993"/>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53C18-8B65-41E3-85E3-30CF844753BC}" type="datetimeFigureOut">
              <a:rPr lang="en-US" smtClean="0"/>
              <a:t>9/7/2017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FF2D06-46C0-46DB-BC3D-B34F1B0C1AD2}" type="slidenum">
              <a:rPr lang="en-US" smtClean="0"/>
              <a:t>‹#›</a:t>
            </a:fld>
            <a:endParaRPr lang="en-US"/>
          </a:p>
        </p:txBody>
      </p:sp>
    </p:spTree>
    <p:extLst>
      <p:ext uri="{BB962C8B-B14F-4D97-AF65-F5344CB8AC3E}">
        <p14:creationId xmlns:p14="http://schemas.microsoft.com/office/powerpoint/2010/main" val="390347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General</a:t>
            </a:r>
            <a:r>
              <a:rPr lang="en-US" b="1" u="sng" baseline="0" dirty="0" smtClean="0"/>
              <a:t> Notes:</a:t>
            </a:r>
          </a:p>
          <a:p>
            <a:r>
              <a:rPr lang="en-US" baseline="0" dirty="0" smtClean="0"/>
              <a:t>*Take screenshots instead of videos (LARGE) </a:t>
            </a:r>
          </a:p>
          <a:p>
            <a:r>
              <a:rPr lang="en-US" baseline="0" dirty="0" smtClean="0"/>
              <a:t>*What value is there in logging in???</a:t>
            </a:r>
          </a:p>
          <a:p>
            <a:r>
              <a:rPr lang="en-US" baseline="0" dirty="0" smtClean="0"/>
              <a:t>*NO LASER POINTING!!!!!!</a:t>
            </a:r>
          </a:p>
          <a:p>
            <a:r>
              <a:rPr lang="en-US" baseline="0" dirty="0" smtClean="0"/>
              <a:t>*Take screenshots and put boxes to draw attention</a:t>
            </a:r>
          </a:p>
          <a:p>
            <a:r>
              <a:rPr lang="en-US" baseline="0" dirty="0" smtClean="0"/>
              <a:t>*Full screen lower resolution</a:t>
            </a:r>
          </a:p>
          <a:p>
            <a:r>
              <a:rPr lang="en-US" baseline="0" dirty="0" smtClean="0"/>
              <a:t>*Ignore template for screenshots</a:t>
            </a:r>
          </a:p>
          <a:p>
            <a:r>
              <a:rPr lang="en-US" baseline="0" dirty="0" smtClean="0"/>
              <a:t>*Use the space that you need: IMAGE: Edge to edge</a:t>
            </a:r>
          </a:p>
          <a:p>
            <a:r>
              <a:rPr lang="en-US" baseline="0" dirty="0" smtClean="0"/>
              <a:t>*Ditch videos and replace with screenshots</a:t>
            </a:r>
          </a:p>
          <a:p>
            <a:r>
              <a:rPr lang="en-US" dirty="0" smtClean="0"/>
              <a:t>*Do</a:t>
            </a:r>
            <a:r>
              <a:rPr lang="en-US" baseline="0" dirty="0" smtClean="0"/>
              <a:t> not do videos inside the template</a:t>
            </a:r>
          </a:p>
          <a:p>
            <a:r>
              <a:rPr lang="en-US" baseline="0" dirty="0" smtClean="0"/>
              <a:t>*Modify template to take up less room</a:t>
            </a:r>
          </a:p>
          <a:p>
            <a:endParaRPr lang="en-US" baseline="0" dirty="0" smtClean="0"/>
          </a:p>
          <a:p>
            <a:r>
              <a:rPr lang="en-US" baseline="0" dirty="0" smtClean="0"/>
              <a:t>-Paid vs. Free flowchart bogged down</a:t>
            </a:r>
          </a:p>
          <a:p>
            <a:r>
              <a:rPr lang="en-US" baseline="0" dirty="0" smtClean="0"/>
              <a:t>-Customize to show other tools can be plugged in</a:t>
            </a:r>
          </a:p>
          <a:p>
            <a:r>
              <a:rPr lang="en-US" baseline="0" dirty="0" smtClean="0"/>
              <a:t>-incorporate a few more points of view </a:t>
            </a:r>
          </a:p>
          <a:p>
            <a:endParaRPr lang="en-US" baseline="0" dirty="0" smtClean="0"/>
          </a:p>
          <a:p>
            <a:r>
              <a:rPr lang="en-US" baseline="0" dirty="0" smtClean="0"/>
              <a:t>-Use the logo and move it to bottom left , to free up some real estate</a:t>
            </a:r>
          </a:p>
          <a:p>
            <a:r>
              <a:rPr lang="en-US" baseline="0" dirty="0" smtClean="0"/>
              <a:t>-Don’t use graphics for background , use </a:t>
            </a:r>
            <a:r>
              <a:rPr lang="en-US" baseline="0" dirty="0" err="1" smtClean="0"/>
              <a:t>powerpoint</a:t>
            </a:r>
            <a:r>
              <a:rPr lang="en-US" baseline="0" dirty="0" smtClean="0"/>
              <a:t> objects</a:t>
            </a:r>
          </a:p>
          <a:p>
            <a:endParaRPr lang="en-US" dirty="0" smtClean="0"/>
          </a:p>
          <a:p>
            <a:r>
              <a:rPr lang="en-US" dirty="0" smtClean="0"/>
              <a:t>-Bring</a:t>
            </a:r>
            <a:r>
              <a:rPr lang="en-US" baseline="0" dirty="0" smtClean="0"/>
              <a:t> back the story, lost in the middle, try to tie the threads</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a:t>
            </a:fld>
            <a:endParaRPr lang="en-US"/>
          </a:p>
        </p:txBody>
      </p:sp>
    </p:spTree>
    <p:extLst>
      <p:ext uri="{BB962C8B-B14F-4D97-AF65-F5344CB8AC3E}">
        <p14:creationId xmlns:p14="http://schemas.microsoft.com/office/powerpoint/2010/main" val="2647055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3. Can you run more than one automated test in a pre-determined environment?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10</a:t>
            </a:fld>
            <a:endParaRPr lang="en-US"/>
          </a:p>
        </p:txBody>
      </p:sp>
    </p:spTree>
    <p:extLst>
      <p:ext uri="{BB962C8B-B14F-4D97-AF65-F5344CB8AC3E}">
        <p14:creationId xmlns:p14="http://schemas.microsoft.com/office/powerpoint/2010/main" val="18933618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 Can you run many automated tests, in pre</a:t>
            </a:r>
            <a:r>
              <a:rPr lang="en-US" baseline="0" dirty="0" smtClean="0"/>
              <a:t> determined environments all at once</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11</a:t>
            </a:fld>
            <a:endParaRPr lang="en-US"/>
          </a:p>
        </p:txBody>
      </p:sp>
    </p:spTree>
    <p:extLst>
      <p:ext uri="{BB962C8B-B14F-4D97-AF65-F5344CB8AC3E}">
        <p14:creationId xmlns:p14="http://schemas.microsoft.com/office/powerpoint/2010/main" val="3163128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5. Do you know where to get results from?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12</a:t>
            </a:fld>
            <a:endParaRPr lang="en-US"/>
          </a:p>
        </p:txBody>
      </p:sp>
    </p:spTree>
    <p:extLst>
      <p:ext uri="{BB962C8B-B14F-4D97-AF65-F5344CB8AC3E}">
        <p14:creationId xmlns:p14="http://schemas.microsoft.com/office/powerpoint/2010/main" val="73165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The benefit: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Anyone</a:t>
            </a:r>
            <a:r>
              <a:rPr lang="en-US" baseline="0" dirty="0" smtClean="0"/>
              <a:t> on the team, anytime, with results and timely execution</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13</a:t>
            </a:fld>
            <a:endParaRPr lang="en-US"/>
          </a:p>
        </p:txBody>
      </p:sp>
    </p:spTree>
    <p:extLst>
      <p:ext uri="{BB962C8B-B14F-4D97-AF65-F5344CB8AC3E}">
        <p14:creationId xmlns:p14="http://schemas.microsoft.com/office/powerpoint/2010/main" val="3593951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a:t>
            </a:r>
          </a:p>
          <a:p>
            <a:r>
              <a:rPr lang="en-US" dirty="0" smtClean="0"/>
              <a:t>“A</a:t>
            </a:r>
            <a:r>
              <a:rPr lang="en-US" baseline="0" dirty="0" smtClean="0"/>
              <a:t> test automation pipeline involves: </a:t>
            </a:r>
          </a:p>
          <a:p>
            <a:r>
              <a:rPr lang="en-US" baseline="0" dirty="0" smtClean="0"/>
              <a:t>*thing 1</a:t>
            </a:r>
          </a:p>
          <a:p>
            <a:r>
              <a:rPr lang="en-US" baseline="0" dirty="0" smtClean="0"/>
              <a:t>*thing 2 </a:t>
            </a:r>
          </a:p>
          <a:p>
            <a:r>
              <a:rPr lang="en-US" baseline="0" dirty="0" smtClean="0"/>
              <a:t>*thing 3</a:t>
            </a:r>
          </a:p>
          <a:p>
            <a:r>
              <a:rPr lang="en-US" baseline="0" dirty="0" smtClean="0"/>
              <a:t>*thing 4</a:t>
            </a:r>
          </a:p>
          <a:p>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14</a:t>
            </a:fld>
            <a:endParaRPr lang="en-US"/>
          </a:p>
        </p:txBody>
      </p:sp>
    </p:spTree>
    <p:extLst>
      <p:ext uri="{BB962C8B-B14F-4D97-AF65-F5344CB8AC3E}">
        <p14:creationId xmlns:p14="http://schemas.microsoft.com/office/powerpoint/2010/main" val="3518480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found ourselves answering no, about 3 years ago, when we started a serious functional test automation effort.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knew we wanted to get to a point where fast reliable feedback from scalable test automation was a given. We wanted to get to a place where the testing process was not a bottle neck for test feedback, but an </a:t>
            </a:r>
            <a:r>
              <a:rPr lang="en-US" b="1" u="sng" baseline="0" dirty="0" smtClean="0"/>
              <a:t>enabler of quality for the team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16</a:t>
            </a:fld>
            <a:endParaRPr lang="en-US"/>
          </a:p>
        </p:txBody>
      </p:sp>
    </p:spTree>
    <p:extLst>
      <p:ext uri="{BB962C8B-B14F-4D97-AF65-F5344CB8AC3E}">
        <p14:creationId xmlns:p14="http://schemas.microsoft.com/office/powerpoint/2010/main" val="3112990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stumbled, poked and engineered our way through a process which I am going to present to you today. I hope to convince you that the idea of the Test Automation Pipeline is a necessary and important endeavor which when followed will enable your team to achieve the ultimate delivery model for test automation. “push button, get test”.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17</a:t>
            </a:fld>
            <a:endParaRPr lang="en-US"/>
          </a:p>
        </p:txBody>
      </p:sp>
    </p:spTree>
    <p:extLst>
      <p:ext uri="{BB962C8B-B14F-4D97-AF65-F5344CB8AC3E}">
        <p14:creationId xmlns:p14="http://schemas.microsoft.com/office/powerpoint/2010/main" val="649741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 a test delivery channel can be implemented</a:t>
            </a:r>
            <a:r>
              <a:rPr lang="en-US" baseline="0" dirty="0" smtClean="0"/>
              <a:t> in</a:t>
            </a:r>
            <a:r>
              <a:rPr lang="en-US" dirty="0" smtClean="0"/>
              <a:t> multiple testing environments,</a:t>
            </a:r>
            <a:r>
              <a:rPr lang="en-US" baseline="0" dirty="0" smtClean="0"/>
              <a:t> languages and for different product types. The first core idea is that a stable, easy to use, fast pipeline exists for executing and providing feedback from test automation. The concept is generic and can be applied to different test environments, and is test agnostic!</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19</a:t>
            </a:fld>
            <a:endParaRPr lang="en-US"/>
          </a:p>
        </p:txBody>
      </p:sp>
    </p:spTree>
    <p:extLst>
      <p:ext uri="{BB962C8B-B14F-4D97-AF65-F5344CB8AC3E}">
        <p14:creationId xmlns:p14="http://schemas.microsoft.com/office/powerpoint/2010/main" val="2110317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core idea, is that this channel is established very early in a test automation effort. Early implementation of the channel allows for setup of the workflow which will force concentration on key concepts in test development, such as appropriate tests, stability and coverage, and prevent worrying about misleading execution issues.  </a:t>
            </a:r>
          </a:p>
          <a:p>
            <a:endParaRPr lang="en-US" baseline="0" dirty="0" smtClean="0"/>
          </a:p>
          <a:p>
            <a:r>
              <a:rPr lang="en-US" baseline="0" dirty="0" smtClean="0"/>
              <a:t> </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20</a:t>
            </a:fld>
            <a:endParaRPr lang="en-US"/>
          </a:p>
        </p:txBody>
      </p:sp>
    </p:spTree>
    <p:extLst>
      <p:ext uri="{BB962C8B-B14F-4D97-AF65-F5344CB8AC3E}">
        <p14:creationId xmlns:p14="http://schemas.microsoft.com/office/powerpoint/2010/main" val="4629940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baseline="0" dirty="0" smtClean="0"/>
              <a:t>Part 1: Test Orchestrator</a:t>
            </a:r>
          </a:p>
          <a:p>
            <a:endParaRPr lang="en-US" u="sng" baseline="0" dirty="0" smtClean="0"/>
          </a:p>
          <a:p>
            <a:r>
              <a:rPr lang="en-US" sz="1200" b="0" i="0" kern="1200" dirty="0" smtClean="0">
                <a:solidFill>
                  <a:schemeClr val="tx1"/>
                </a:solidFill>
                <a:effectLst/>
                <a:latin typeface="+mn-lt"/>
                <a:ea typeface="+mn-ea"/>
                <a:cs typeface="+mn-cs"/>
              </a:rPr>
              <a:t>A test orchestrator is a device which will automatically organize and execute your tests. A test orchestrator does not have to (but can) have a single responsibility. A test orchestrator is absolutely necessary because it is responsible for organizing how, and where your tests are executed. It is also the device which receives feedback from your tests and organizes them in a digestible way.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Examples of popular test orchestrators include the "Test Controller" which is used in Microsoft's legacy "Test Manager/Lab Manager" testing infrastructure (See helpful link #1 below), Microsoft's Team Foundation Server (or Visual Studio Team Services) and The Jenkins Build System.</a:t>
            </a:r>
            <a:endParaRPr lang="en-US" u="sng" baseline="0" dirty="0"/>
          </a:p>
        </p:txBody>
      </p:sp>
      <p:sp>
        <p:nvSpPr>
          <p:cNvPr id="4" name="Slide Number Placeholder 3"/>
          <p:cNvSpPr>
            <a:spLocks noGrp="1"/>
          </p:cNvSpPr>
          <p:nvPr>
            <p:ph type="sldNum" sz="quarter" idx="10"/>
          </p:nvPr>
        </p:nvSpPr>
        <p:spPr/>
        <p:txBody>
          <a:bodyPr/>
          <a:lstStyle/>
          <a:p>
            <a:fld id="{75FF2D06-46C0-46DB-BC3D-B34F1B0C1AD2}" type="slidenum">
              <a:rPr lang="en-US" smtClean="0"/>
              <a:t>21</a:t>
            </a:fld>
            <a:endParaRPr lang="en-US"/>
          </a:p>
        </p:txBody>
      </p:sp>
    </p:spTree>
    <p:extLst>
      <p:ext uri="{BB962C8B-B14F-4D97-AF65-F5344CB8AC3E}">
        <p14:creationId xmlns:p14="http://schemas.microsoft.com/office/powerpoint/2010/main" val="3662122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basically a curious tech</a:t>
            </a:r>
            <a:r>
              <a:rPr lang="en-US" baseline="0" dirty="0" smtClean="0"/>
              <a:t> dude, who came into the field of quality about 10 years ago. I’m a firm believer in using automated testing as a primary method of quality assurance. I love learning about new technologies and methods of assuring quality. I love helping people through knowledge sharing, coaching and encouraging testing as a team sport. In my spare time I love to race sailboats, ski and spend time with my friends and family. </a:t>
            </a:r>
            <a:endParaRPr lang="en-US" baseline="0" dirty="0" smtClean="0"/>
          </a:p>
          <a:p>
            <a:endParaRPr lang="en-US" baseline="0" dirty="0" smtClean="0"/>
          </a:p>
          <a:p>
            <a:r>
              <a:rPr lang="en-US" baseline="0" dirty="0" smtClean="0"/>
              <a:t>NOTES: Break into 3 slides</a:t>
            </a:r>
            <a:endParaRPr lang="en-US" baseline="0" dirty="0"/>
          </a:p>
          <a:p>
            <a:r>
              <a:rPr lang="en-US" baseline="0" dirty="0" smtClean="0"/>
              <a:t>-Enough title promotion in the title, can keep podcast and twitter</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2</a:t>
            </a:fld>
            <a:endParaRPr lang="en-US"/>
          </a:p>
        </p:txBody>
      </p:sp>
    </p:spTree>
    <p:extLst>
      <p:ext uri="{BB962C8B-B14F-4D97-AF65-F5344CB8AC3E}">
        <p14:creationId xmlns:p14="http://schemas.microsoft.com/office/powerpoint/2010/main" val="2720611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Part 2: Test Execution Environment</a:t>
            </a:r>
          </a:p>
          <a:p>
            <a:endParaRPr lang="en-US" dirty="0" smtClean="0"/>
          </a:p>
          <a:p>
            <a:r>
              <a:rPr lang="en-US" dirty="0" smtClean="0"/>
              <a:t>A test execution environment is the set of machines or devices where your tests will run. It is the receiving end of the test automation delivery channel. The test execution environment receives tests from the test orchestrator, runs them and gives feedback to the test orchestrator about the test runs. The test environment should consist of many machines (which could be mobile devices too!) that will be able to run tests in parallel. The choice of which test execution environment depends on your team's needs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22</a:t>
            </a:fld>
            <a:endParaRPr lang="en-US"/>
          </a:p>
        </p:txBody>
      </p:sp>
    </p:spTree>
    <p:extLst>
      <p:ext uri="{BB962C8B-B14F-4D97-AF65-F5344CB8AC3E}">
        <p14:creationId xmlns:p14="http://schemas.microsoft.com/office/powerpoint/2010/main" val="259974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23</a:t>
            </a:fld>
            <a:endParaRPr lang="en-US"/>
          </a:p>
        </p:txBody>
      </p:sp>
    </p:spTree>
    <p:extLst>
      <p:ext uri="{BB962C8B-B14F-4D97-AF65-F5344CB8AC3E}">
        <p14:creationId xmlns:p14="http://schemas.microsoft.com/office/powerpoint/2010/main" val="269287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r>
              <a:rPr lang="en-US" u="none" dirty="0" smtClean="0"/>
              <a:t>In</a:t>
            </a:r>
            <a:r>
              <a:rPr lang="en-US" u="none" baseline="0" dirty="0" smtClean="0"/>
              <a:t> the slides above we established that a test orchestrator is a device </a:t>
            </a:r>
            <a:r>
              <a:rPr lang="en-US" sz="1200" b="0" i="0" kern="1200" dirty="0" smtClean="0">
                <a:solidFill>
                  <a:schemeClr val="tx1"/>
                </a:solidFill>
                <a:effectLst/>
                <a:latin typeface="+mn-lt"/>
                <a:ea typeface="+mn-ea"/>
                <a:cs typeface="+mn-cs"/>
              </a:rPr>
              <a:t>which will automatically organize and execute your tests, and provide a way to view</a:t>
            </a:r>
            <a:r>
              <a:rPr lang="en-US" sz="1200" b="0" i="0" kern="1200" baseline="0" dirty="0" smtClean="0">
                <a:solidFill>
                  <a:schemeClr val="tx1"/>
                </a:solidFill>
                <a:effectLst/>
                <a:latin typeface="+mn-lt"/>
                <a:ea typeface="+mn-ea"/>
                <a:cs typeface="+mn-cs"/>
              </a:rPr>
              <a:t> feedback. We noted that Microsoft</a:t>
            </a:r>
            <a:r>
              <a:rPr lang="en-US" sz="1200" b="0" i="0" u="none" kern="1200" baseline="0" dirty="0" smtClean="0">
                <a:solidFill>
                  <a:schemeClr val="tx1"/>
                </a:solidFill>
                <a:effectLst/>
                <a:latin typeface="+mn-lt"/>
                <a:ea typeface="+mn-ea"/>
                <a:cs typeface="+mn-cs"/>
              </a:rPr>
              <a:t>’s Test Manager , TFS, VSTS or Jenkins are all acceptable test orchestrator types. Other industry specific orchestrators such as Quality Center are also acceptable choices. When picking our team’s orchestrators, I found myself answering the following questions, which narrowed my choice down:</a:t>
            </a:r>
          </a:p>
          <a:p>
            <a:endParaRPr lang="en-US" sz="1200" b="0" i="0" u="none" kern="1200" baseline="0" dirty="0" smtClean="0">
              <a:solidFill>
                <a:schemeClr val="tx1"/>
              </a:solidFill>
              <a:effectLst/>
              <a:latin typeface="+mn-lt"/>
              <a:ea typeface="+mn-ea"/>
              <a:cs typeface="+mn-cs"/>
            </a:endParaRPr>
          </a:p>
          <a:p>
            <a:pPr marL="228600" indent="-228600">
              <a:buAutoNum type="arabicPeriod"/>
            </a:pPr>
            <a:r>
              <a:rPr lang="en-US" sz="1200" b="0" i="0" u="none" kern="1200" baseline="0" dirty="0" smtClean="0">
                <a:solidFill>
                  <a:schemeClr val="tx1"/>
                </a:solidFill>
                <a:effectLst/>
                <a:latin typeface="+mn-lt"/>
                <a:ea typeface="+mn-ea"/>
                <a:cs typeface="+mn-cs"/>
              </a:rPr>
              <a:t>Can I Piggyback On To An Existing Product Which My Team Is Using?</a:t>
            </a:r>
          </a:p>
          <a:p>
            <a:pPr marL="0" indent="0">
              <a:buNone/>
            </a:pPr>
            <a:r>
              <a:rPr lang="en-US" sz="1200" b="0" i="0" u="none" kern="1200" baseline="0" dirty="0" smtClean="0">
                <a:solidFill>
                  <a:schemeClr val="tx1"/>
                </a:solidFill>
                <a:effectLst/>
                <a:latin typeface="+mn-lt"/>
                <a:ea typeface="+mn-ea"/>
                <a:cs typeface="+mn-cs"/>
              </a:rPr>
              <a:t>If the answer is yes, I would just stick with this product. I prefer to re-purpose tools, and in the interest of causing as little adoption friction as possible, would suggest you do too. Change is hard, why introduce additional layers of complication?</a:t>
            </a:r>
          </a:p>
        </p:txBody>
      </p:sp>
      <p:sp>
        <p:nvSpPr>
          <p:cNvPr id="4" name="Slide Number Placeholder 3"/>
          <p:cNvSpPr>
            <a:spLocks noGrp="1"/>
          </p:cNvSpPr>
          <p:nvPr>
            <p:ph type="sldNum" sz="quarter" idx="10"/>
          </p:nvPr>
        </p:nvSpPr>
        <p:spPr/>
        <p:txBody>
          <a:bodyPr/>
          <a:lstStyle/>
          <a:p>
            <a:fld id="{75FF2D06-46C0-46DB-BC3D-B34F1B0C1AD2}" type="slidenum">
              <a:rPr lang="en-US" smtClean="0"/>
              <a:t>24</a:t>
            </a:fld>
            <a:endParaRPr lang="en-US"/>
          </a:p>
        </p:txBody>
      </p:sp>
    </p:spTree>
    <p:extLst>
      <p:ext uri="{BB962C8B-B14F-4D97-AF65-F5344CB8AC3E}">
        <p14:creationId xmlns:p14="http://schemas.microsoft.com/office/powerpoint/2010/main" val="13408808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25</a:t>
            </a:fld>
            <a:endParaRPr lang="en-US"/>
          </a:p>
        </p:txBody>
      </p:sp>
    </p:spTree>
    <p:extLst>
      <p:ext uri="{BB962C8B-B14F-4D97-AF65-F5344CB8AC3E}">
        <p14:creationId xmlns:p14="http://schemas.microsoft.com/office/powerpoint/2010/main" val="1032664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Step 1: Pick A Test Orchestrator</a:t>
            </a:r>
          </a:p>
          <a:p>
            <a:pPr marL="228600" indent="-228600">
              <a:buAutoNum type="arabicPeriod" startAt="2"/>
            </a:pPr>
            <a:r>
              <a:rPr lang="en-US" sz="1200" b="0" i="0" u="none" kern="1200" baseline="0" dirty="0" smtClean="0">
                <a:solidFill>
                  <a:schemeClr val="tx1"/>
                </a:solidFill>
                <a:effectLst/>
                <a:latin typeface="+mn-lt"/>
                <a:ea typeface="+mn-ea"/>
                <a:cs typeface="+mn-cs"/>
              </a:rPr>
              <a:t>Do I have Money To Spend?</a:t>
            </a:r>
          </a:p>
          <a:p>
            <a:pPr marL="0" indent="0">
              <a:buNone/>
            </a:pPr>
            <a:r>
              <a:rPr lang="en-US" sz="1200" b="0" i="0" kern="1200" dirty="0" smtClean="0">
                <a:solidFill>
                  <a:schemeClr val="tx1"/>
                </a:solidFill>
                <a:effectLst/>
                <a:latin typeface="+mn-lt"/>
                <a:ea typeface="+mn-ea"/>
                <a:cs typeface="+mn-cs"/>
              </a:rPr>
              <a:t>If you do not have an already existing solution, do you have a budget? If you do not have limits, you can go all out and hire a consultant to implement the latest and greatest build system for you, which that consultant will then hook up for you and you can simply start writing tests to be executed in.</a:t>
            </a:r>
          </a:p>
          <a:p>
            <a:pPr marL="0" indent="0">
              <a:buNone/>
            </a:pPr>
            <a:endParaRPr lang="en-US" sz="1200" b="0" i="0" kern="1200" baseline="0" dirty="0" smtClean="0">
              <a:solidFill>
                <a:schemeClr val="tx1"/>
              </a:solidFill>
              <a:effectLst/>
              <a:latin typeface="+mn-lt"/>
              <a:ea typeface="+mn-ea"/>
              <a:cs typeface="+mn-cs"/>
            </a:endParaRPr>
          </a:p>
          <a:p>
            <a:pPr marL="0" indent="0">
              <a:buNone/>
            </a:pPr>
            <a:r>
              <a:rPr lang="en-US" sz="1200" b="0" i="0" kern="1200" baseline="0" dirty="0" smtClean="0">
                <a:solidFill>
                  <a:schemeClr val="tx1"/>
                </a:solidFill>
                <a:effectLst/>
                <a:latin typeface="+mn-lt"/>
                <a:ea typeface="+mn-ea"/>
                <a:cs typeface="+mn-cs"/>
              </a:rPr>
              <a:t>If you do not have money to spend, you have to resort to a free open source test orchestrator. Which is not a bad thing, it is just different than a paid tool. </a:t>
            </a:r>
          </a:p>
        </p:txBody>
      </p:sp>
      <p:sp>
        <p:nvSpPr>
          <p:cNvPr id="4" name="Slide Number Placeholder 3"/>
          <p:cNvSpPr>
            <a:spLocks noGrp="1"/>
          </p:cNvSpPr>
          <p:nvPr>
            <p:ph type="sldNum" sz="quarter" idx="10"/>
          </p:nvPr>
        </p:nvSpPr>
        <p:spPr/>
        <p:txBody>
          <a:bodyPr/>
          <a:lstStyle/>
          <a:p>
            <a:fld id="{75FF2D06-46C0-46DB-BC3D-B34F1B0C1AD2}" type="slidenum">
              <a:rPr lang="en-US" smtClean="0"/>
              <a:t>26</a:t>
            </a:fld>
            <a:endParaRPr lang="en-US"/>
          </a:p>
        </p:txBody>
      </p:sp>
    </p:spTree>
    <p:extLst>
      <p:ext uri="{BB962C8B-B14F-4D97-AF65-F5344CB8AC3E}">
        <p14:creationId xmlns:p14="http://schemas.microsoft.com/office/powerpoint/2010/main" val="2027824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a:t>
            </a:r>
            <a:r>
              <a:rPr lang="en-US" baseline="0" dirty="0" smtClean="0"/>
              <a:t> team was lucky enough to operate in an environment where TFS was already implemented, so we decided to stick to it. Also, because of this, for the purpose of this presentation, we are going to focus on the online version of TFS (VSTS) which is available for free use by small teams.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27</a:t>
            </a:fld>
            <a:endParaRPr lang="en-US"/>
          </a:p>
        </p:txBody>
      </p:sp>
    </p:spTree>
    <p:extLst>
      <p:ext uri="{BB962C8B-B14F-4D97-AF65-F5344CB8AC3E}">
        <p14:creationId xmlns:p14="http://schemas.microsoft.com/office/powerpoint/2010/main" val="15336911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28</a:t>
            </a:fld>
            <a:endParaRPr lang="en-US"/>
          </a:p>
        </p:txBody>
      </p:sp>
    </p:spTree>
    <p:extLst>
      <p:ext uri="{BB962C8B-B14F-4D97-AF65-F5344CB8AC3E}">
        <p14:creationId xmlns:p14="http://schemas.microsoft.com/office/powerpoint/2010/main" val="7570153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 execution environment is the set of machines or devices where your tests will run. The main decision point for picking this</a:t>
            </a:r>
            <a:r>
              <a:rPr lang="en-US" baseline="0" dirty="0" smtClean="0"/>
              <a:t> environment is what technology is your product operating in? Are you supporting a desktop application? A mobile product? A web app? You need to match your teste execution environment(s) to the products you are supporting.</a:t>
            </a:r>
          </a:p>
          <a:p>
            <a:endParaRPr lang="en-US" baseline="0" dirty="0" smtClean="0"/>
          </a:p>
          <a:p>
            <a:r>
              <a:rPr lang="en-US" baseline="0" dirty="0" smtClean="0"/>
              <a:t>Each technology stack can be supported by a series of different execution environments.</a:t>
            </a:r>
          </a:p>
          <a:p>
            <a:endParaRPr lang="en-US" baseline="0" dirty="0" smtClean="0"/>
          </a:p>
          <a:p>
            <a:r>
              <a:rPr lang="en-US" baseline="0" dirty="0" smtClean="0"/>
              <a:t>A test execution environment can be housed internally, or externally. Similarly to the Test Orchestrator, you have to ask yourself a few questions:</a:t>
            </a:r>
          </a:p>
          <a:p>
            <a:endParaRPr lang="en-US" baseline="0" dirty="0" smtClean="0"/>
          </a:p>
          <a:p>
            <a:pPr marL="228600" indent="-228600">
              <a:buAutoNum type="arabicPeriod"/>
            </a:pPr>
            <a:r>
              <a:rPr lang="en-US" baseline="0" dirty="0" smtClean="0"/>
              <a:t>Do I have existing infrastructure I can use for testing?</a:t>
            </a:r>
          </a:p>
          <a:p>
            <a:pPr marL="228600" indent="-228600">
              <a:buAutoNum type="arabicPeriod"/>
            </a:pPr>
            <a:r>
              <a:rPr lang="en-US" baseline="0" dirty="0" smtClean="0"/>
              <a:t>Do I have money to spend on infrastructure for testing?</a:t>
            </a:r>
          </a:p>
          <a:p>
            <a:pPr marL="228600" indent="-228600">
              <a:buAutoNum type="arabicPeriod"/>
            </a:pPr>
            <a:endParaRPr lang="en-US" baseline="0" dirty="0" smtClean="0"/>
          </a:p>
          <a:p>
            <a:pPr marL="0" indent="0">
              <a:buNone/>
            </a:pPr>
            <a:r>
              <a:rPr lang="en-US" baseline="0" dirty="0" smtClean="0"/>
              <a:t>In this situation, I would suggest that offloading maintenance of environments is the best choice even if internal existing infrastructure exists. Treating infrastructure as a service will allow your team to focus on what their primary deliverable is: maintainable, scalable, appropriate tests.</a:t>
            </a:r>
          </a:p>
          <a:p>
            <a:pPr marL="0" indent="0">
              <a:buNone/>
            </a:pPr>
            <a:endParaRPr lang="en-US" baseline="0" dirty="0" smtClean="0"/>
          </a:p>
          <a:p>
            <a:pPr marL="0" indent="0">
              <a:buNone/>
            </a:pPr>
            <a:r>
              <a:rPr lang="en-US" baseline="0" dirty="0" smtClean="0"/>
              <a:t>If you are forced to use internal infrastructure (see next slide) you will want to ensure to minimize environmental variability. </a:t>
            </a:r>
          </a:p>
        </p:txBody>
      </p:sp>
      <p:sp>
        <p:nvSpPr>
          <p:cNvPr id="4" name="Slide Number Placeholder 3"/>
          <p:cNvSpPr>
            <a:spLocks noGrp="1"/>
          </p:cNvSpPr>
          <p:nvPr>
            <p:ph type="sldNum" sz="quarter" idx="10"/>
          </p:nvPr>
        </p:nvSpPr>
        <p:spPr/>
        <p:txBody>
          <a:bodyPr/>
          <a:lstStyle/>
          <a:p>
            <a:fld id="{75FF2D06-46C0-46DB-BC3D-B34F1B0C1AD2}" type="slidenum">
              <a:rPr lang="en-US" smtClean="0"/>
              <a:t>29</a:t>
            </a:fld>
            <a:endParaRPr lang="en-US"/>
          </a:p>
        </p:txBody>
      </p:sp>
    </p:spTree>
    <p:extLst>
      <p:ext uri="{BB962C8B-B14F-4D97-AF65-F5344CB8AC3E}">
        <p14:creationId xmlns:p14="http://schemas.microsoft.com/office/powerpoint/2010/main" val="1450066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30</a:t>
            </a:fld>
            <a:endParaRPr lang="en-US"/>
          </a:p>
        </p:txBody>
      </p:sp>
    </p:spTree>
    <p:extLst>
      <p:ext uri="{BB962C8B-B14F-4D97-AF65-F5344CB8AC3E}">
        <p14:creationId xmlns:p14="http://schemas.microsoft.com/office/powerpoint/2010/main" val="10525662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31</a:t>
            </a:fld>
            <a:endParaRPr lang="en-US"/>
          </a:p>
        </p:txBody>
      </p:sp>
    </p:spTree>
    <p:extLst>
      <p:ext uri="{BB962C8B-B14F-4D97-AF65-F5344CB8AC3E}">
        <p14:creationId xmlns:p14="http://schemas.microsoft.com/office/powerpoint/2010/main" val="3725952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love the place I work, and have to give big credit to our culture</a:t>
            </a:r>
            <a:r>
              <a:rPr lang="en-US" baseline="0" dirty="0" smtClean="0"/>
              <a:t> for enabling my growth as a person and technologist. </a:t>
            </a:r>
            <a:r>
              <a:rPr lang="en-US" dirty="0" smtClean="0"/>
              <a:t>My team has supported me</a:t>
            </a:r>
            <a:r>
              <a:rPr lang="en-US" baseline="0" dirty="0" smtClean="0"/>
              <a:t> through the design and implementation process of this talk and I couldn’t have done it without them. Title Source Tech is a really great medium sized team, filled with smart passionate people. If you’re passionate about technology, and love to share your knowledge, come check us out! We’d love for you to join us! </a:t>
            </a:r>
            <a:endParaRPr lang="en-US" baseline="0" dirty="0" smtClean="0"/>
          </a:p>
          <a:p>
            <a:endParaRPr lang="en-US" baseline="0" dirty="0" smtClean="0"/>
          </a:p>
          <a:p>
            <a:r>
              <a:rPr lang="en-US" baseline="0" dirty="0" smtClean="0"/>
              <a:t>Notes:</a:t>
            </a:r>
          </a:p>
          <a:p>
            <a:r>
              <a:rPr lang="en-US" baseline="0" dirty="0" smtClean="0"/>
              <a:t>-Font size for pictures too small</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a:t>
            </a:fld>
            <a:endParaRPr lang="en-US"/>
          </a:p>
        </p:txBody>
      </p:sp>
    </p:spTree>
    <p:extLst>
      <p:ext uri="{BB962C8B-B14F-4D97-AF65-F5344CB8AC3E}">
        <p14:creationId xmlns:p14="http://schemas.microsoft.com/office/powerpoint/2010/main" val="1246954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team is responsible for maintenance of web, mobile, and desktop applications. For our Web presence we chose </a:t>
            </a:r>
            <a:r>
              <a:rPr lang="en-US" baseline="0" dirty="0" err="1" smtClean="0"/>
              <a:t>SauceLabs</a:t>
            </a:r>
            <a:r>
              <a:rPr lang="en-US" baseline="0" dirty="0" smtClean="0"/>
              <a:t> (and Selenium Grid), </a:t>
            </a:r>
            <a:r>
              <a:rPr lang="en-US" baseline="0" dirty="0" err="1" smtClean="0"/>
              <a:t>Xamarin</a:t>
            </a:r>
            <a:r>
              <a:rPr lang="en-US" baseline="0" dirty="0" smtClean="0"/>
              <a:t> Test Cloud and Microsoft Test Lab as our execution environment choices.</a:t>
            </a:r>
          </a:p>
          <a:p>
            <a:endParaRPr lang="en-US" baseline="0" dirty="0" smtClean="0"/>
          </a:p>
          <a:p>
            <a:r>
              <a:rPr lang="en-US" baseline="0" dirty="0" smtClean="0"/>
              <a:t>As noted, we tried to go with 3</a:t>
            </a:r>
            <a:r>
              <a:rPr lang="en-US" baseline="30000" dirty="0" smtClean="0"/>
              <a:t>rd</a:t>
            </a:r>
            <a:r>
              <a:rPr lang="en-US" baseline="0" dirty="0" smtClean="0"/>
              <a:t> party environments for the purpose of scale, and to ensure our focus was on writing tests and figuring out scenarios, and not maintaining devices and VMs. Unfortunately, we had no choice but to do so with our desktop application.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32</a:t>
            </a:fld>
            <a:endParaRPr lang="en-US"/>
          </a:p>
        </p:txBody>
      </p:sp>
    </p:spTree>
    <p:extLst>
      <p:ext uri="{BB962C8B-B14F-4D97-AF65-F5344CB8AC3E}">
        <p14:creationId xmlns:p14="http://schemas.microsoft.com/office/powerpoint/2010/main" val="3583654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sng" kern="1200" dirty="0" smtClean="0">
                <a:solidFill>
                  <a:schemeClr val="tx1"/>
                </a:solidFill>
                <a:effectLst/>
                <a:latin typeface="+mn-lt"/>
                <a:ea typeface="+mn-ea"/>
                <a:cs typeface="+mn-cs"/>
              </a:rPr>
              <a:t>Notes:</a:t>
            </a:r>
            <a:r>
              <a:rPr lang="en-US" sz="1200" b="0" i="0" kern="1200" dirty="0" smtClean="0">
                <a:solidFill>
                  <a:schemeClr val="tx1"/>
                </a:solidFill>
                <a:effectLst/>
                <a:latin typeface="+mn-lt"/>
                <a:ea typeface="+mn-ea"/>
                <a:cs typeface="+mn-cs"/>
              </a:rPr>
              <a:t> Symbolize connection with line</a:t>
            </a:r>
            <a:r>
              <a:rPr lang="en-US" sz="1200" b="0" i="0" kern="1200" baseline="0" dirty="0" smtClean="0">
                <a:solidFill>
                  <a:schemeClr val="tx1"/>
                </a:solidFill>
                <a:effectLst/>
                <a:latin typeface="+mn-lt"/>
                <a:ea typeface="+mn-ea"/>
                <a:cs typeface="+mn-cs"/>
              </a:rPr>
              <a:t> instead of graphic in the middle</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a:t>
            </a:r>
            <a:r>
              <a:rPr lang="en-US" sz="1200" b="0" i="0" kern="1200" dirty="0" smtClean="0">
                <a:solidFill>
                  <a:schemeClr val="tx1"/>
                </a:solidFill>
                <a:effectLst/>
                <a:latin typeface="+mn-lt"/>
                <a:ea typeface="+mn-ea"/>
                <a:cs typeface="+mn-cs"/>
              </a:rPr>
              <a:t>you pick your test orchestrator and execution environment, you will need to hook them up. The one thing which you absolutely cannot assume is communication between the execution environment and the test orchestrator. This is something which has to be confirmed as early as possible. In our environment, this is one of the larger hurdles we had to get over, due to infrastructure setup. The worst part of setting up the test automation channel was waiting for network infrastructure adjustments to allow communication from the test orchestrator to the test environment. It would be in the best interest of the test automation effort to get over this hurdle with at least one machine or device in the execution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33</a:t>
            </a:fld>
            <a:endParaRPr lang="en-US"/>
          </a:p>
        </p:txBody>
      </p:sp>
    </p:spTree>
    <p:extLst>
      <p:ext uri="{BB962C8B-B14F-4D97-AF65-F5344CB8AC3E}">
        <p14:creationId xmlns:p14="http://schemas.microsoft.com/office/powerpoint/2010/main" val="3360647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34</a:t>
            </a:fld>
            <a:endParaRPr lang="en-US"/>
          </a:p>
        </p:txBody>
      </p:sp>
    </p:spTree>
    <p:extLst>
      <p:ext uri="{BB962C8B-B14F-4D97-AF65-F5344CB8AC3E}">
        <p14:creationId xmlns:p14="http://schemas.microsoft.com/office/powerpoint/2010/main" val="2235666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videos</a:t>
            </a:r>
            <a:r>
              <a:rPr lang="en-US" baseline="0" dirty="0" smtClean="0"/>
              <a:t> of adding machines in Jenkins and TFS with </a:t>
            </a:r>
            <a:r>
              <a:rPr lang="en-US" baseline="0" dirty="0" err="1" smtClean="0"/>
              <a:t>SauceLabs</a:t>
            </a:r>
            <a:r>
              <a:rPr lang="en-US" baseline="0" dirty="0" smtClean="0"/>
              <a:t> can be found in the </a:t>
            </a:r>
            <a:r>
              <a:rPr lang="en-US" baseline="0" dirty="0" err="1" smtClean="0"/>
              <a:t>git</a:t>
            </a:r>
            <a:r>
              <a:rPr lang="en-US" baseline="0" dirty="0" smtClean="0"/>
              <a:t> repo.</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35</a:t>
            </a:fld>
            <a:endParaRPr lang="en-US"/>
          </a:p>
        </p:txBody>
      </p:sp>
    </p:spTree>
    <p:extLst>
      <p:ext uri="{BB962C8B-B14F-4D97-AF65-F5344CB8AC3E}">
        <p14:creationId xmlns:p14="http://schemas.microsoft.com/office/powerpoint/2010/main" val="1633926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Notes:</a:t>
            </a:r>
          </a:p>
          <a:p>
            <a:r>
              <a:rPr lang="en-US" sz="1200" b="0" i="0" kern="1200" dirty="0" smtClean="0">
                <a:solidFill>
                  <a:schemeClr val="tx1"/>
                </a:solidFill>
                <a:effectLst/>
                <a:latin typeface="+mn-lt"/>
                <a:ea typeface="+mn-ea"/>
                <a:cs typeface="+mn-cs"/>
              </a:rPr>
              <a:t>-Image backgrounds should match</a:t>
            </a:r>
          </a:p>
          <a:p>
            <a:r>
              <a:rPr lang="en-US" sz="1200" b="0" i="0" kern="1200" dirty="0" smtClean="0">
                <a:solidFill>
                  <a:schemeClr val="tx1"/>
                </a:solidFill>
                <a:effectLst/>
                <a:latin typeface="+mn-lt"/>
                <a:ea typeface="+mn-ea"/>
                <a:cs typeface="+mn-cs"/>
              </a:rPr>
              <a:t>-Use </a:t>
            </a:r>
            <a:r>
              <a:rPr lang="en-US" sz="1200" b="0" i="0" kern="1200" dirty="0" err="1" smtClean="0">
                <a:solidFill>
                  <a:schemeClr val="tx1"/>
                </a:solidFill>
                <a:effectLst/>
                <a:latin typeface="+mn-lt"/>
                <a:ea typeface="+mn-ea"/>
                <a:cs typeface="+mn-cs"/>
              </a:rPr>
              <a:t>ppt</a:t>
            </a:r>
            <a:r>
              <a:rPr lang="en-US" sz="1200" b="0" i="0" kern="1200" dirty="0" smtClean="0">
                <a:solidFill>
                  <a:schemeClr val="tx1"/>
                </a:solidFill>
                <a:effectLst/>
                <a:latin typeface="+mn-lt"/>
                <a:ea typeface="+mn-ea"/>
                <a:cs typeface="+mn-cs"/>
              </a:rPr>
              <a:t> to match </a:t>
            </a:r>
            <a:r>
              <a:rPr lang="en-US" sz="1200" b="0" i="0" kern="1200" dirty="0" err="1" smtClean="0">
                <a:solidFill>
                  <a:schemeClr val="tx1"/>
                </a:solidFill>
                <a:effectLst/>
                <a:latin typeface="+mn-lt"/>
                <a:ea typeface="+mn-ea"/>
                <a:cs typeface="+mn-cs"/>
              </a:rPr>
              <a:t>colour</a:t>
            </a:r>
            <a:r>
              <a:rPr lang="en-US" sz="1200" b="0" i="0" kern="1200" dirty="0" smtClean="0">
                <a:solidFill>
                  <a:schemeClr val="tx1"/>
                </a:solidFill>
                <a:effectLst/>
                <a:latin typeface="+mn-lt"/>
                <a:ea typeface="+mn-ea"/>
                <a:cs typeface="+mn-cs"/>
              </a:rPr>
              <a:t> backgrounds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Once </a:t>
            </a:r>
            <a:r>
              <a:rPr lang="en-US" sz="1200" b="0" i="0" kern="1200" dirty="0" smtClean="0">
                <a:solidFill>
                  <a:schemeClr val="tx1"/>
                </a:solidFill>
                <a:effectLst/>
                <a:latin typeface="+mn-lt"/>
                <a:ea typeface="+mn-ea"/>
                <a:cs typeface="+mn-cs"/>
              </a:rPr>
              <a:t>you have decided your test orchestrator, execution environment and confirmed at least one device or machine in the execution environment can communicate with the test controller, it's time to define how often your tests will run. This decision is again specific to what your team needs, the execution time of your tests, and the cost for execution. Your</a:t>
            </a:r>
            <a:r>
              <a:rPr lang="en-US" sz="1200" b="0" i="0" kern="1200" baseline="0" dirty="0" smtClean="0">
                <a:solidFill>
                  <a:schemeClr val="tx1"/>
                </a:solidFill>
                <a:effectLst/>
                <a:latin typeface="+mn-lt"/>
                <a:ea typeface="+mn-ea"/>
                <a:cs typeface="+mn-cs"/>
              </a:rPr>
              <a:t> trigger strategy should depend on how quickly your team needs to receive feedback from your test suite. Ideally, your test suite execution should align with your deployment strategy. The more frequently you deploy your product, the more frequently you should run your test suites to validate functionality.</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Do you need a musket or a machine gun? It’s up to you and your team?</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36</a:t>
            </a:fld>
            <a:endParaRPr lang="en-US"/>
          </a:p>
        </p:txBody>
      </p:sp>
    </p:spTree>
    <p:extLst>
      <p:ext uri="{BB962C8B-B14F-4D97-AF65-F5344CB8AC3E}">
        <p14:creationId xmlns:p14="http://schemas.microsoft.com/office/powerpoint/2010/main" val="411685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setup nightly runs,</a:t>
            </a:r>
            <a:r>
              <a:rPr lang="en-US" baseline="0" dirty="0" smtClean="0"/>
              <a:t> because we have multiple pushes a day to our environments. Ideally, we would have multiple test runs, but realistically, daily feedback is fast enough for our teams, which operate in a two week cycle.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37</a:t>
            </a:fld>
            <a:endParaRPr lang="en-US"/>
          </a:p>
        </p:txBody>
      </p:sp>
    </p:spTree>
    <p:extLst>
      <p:ext uri="{BB962C8B-B14F-4D97-AF65-F5344CB8AC3E}">
        <p14:creationId xmlns:p14="http://schemas.microsoft.com/office/powerpoint/2010/main" val="7165085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Notes:</a:t>
            </a:r>
          </a:p>
          <a:p>
            <a:r>
              <a:rPr lang="en-US" sz="1200" b="0" i="0" kern="1200" dirty="0" smtClean="0">
                <a:solidFill>
                  <a:schemeClr val="tx1"/>
                </a:solidFill>
                <a:effectLst/>
                <a:latin typeface="+mn-lt"/>
                <a:ea typeface="+mn-ea"/>
                <a:cs typeface="+mn-cs"/>
              </a:rPr>
              <a:t>Don’t let your theme dictate</a:t>
            </a:r>
            <a:r>
              <a:rPr lang="en-US" sz="1200" b="0" i="0" kern="1200" baseline="0" dirty="0" smtClean="0">
                <a:solidFill>
                  <a:schemeClr val="tx1"/>
                </a:solidFill>
                <a:effectLst/>
                <a:latin typeface="+mn-lt"/>
                <a:ea typeface="+mn-ea"/>
                <a:cs typeface="+mn-cs"/>
              </a:rPr>
              <a:t> your assembly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Before </a:t>
            </a:r>
            <a:r>
              <a:rPr lang="en-US" sz="1200" b="0" i="0" kern="1200" dirty="0" smtClean="0">
                <a:solidFill>
                  <a:schemeClr val="tx1"/>
                </a:solidFill>
                <a:effectLst/>
                <a:latin typeface="+mn-lt"/>
                <a:ea typeface="+mn-ea"/>
                <a:cs typeface="+mn-cs"/>
              </a:rPr>
              <a:t>we run tests, we have to think of any pre-requisite tasks that need to be executed. As with implementing the trigger strategy, this is fairly environment specific but worth talking about from a strategic perspective, since it takes some thought.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has to think about executing any pre-requisites necessary for a test run. It is best to assume that our environment will be barren, and we have to ensure anything which we will need to add for our product under test to work, will have to be copied in, installed, or injected in some other way. We also have to think about where our test code is coming from, and how it will be executed. In most situations that I've experienced, we pull test source code from a repository, and then compile it, before being able to execute it.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What pre-</a:t>
            </a:r>
            <a:r>
              <a:rPr lang="en-US" sz="1200" b="0" i="0" kern="1200" dirty="0" err="1" smtClean="0">
                <a:solidFill>
                  <a:schemeClr val="tx1"/>
                </a:solidFill>
                <a:effectLst/>
                <a:latin typeface="+mn-lt"/>
                <a:ea typeface="+mn-ea"/>
                <a:cs typeface="+mn-cs"/>
              </a:rPr>
              <a:t>reqs</a:t>
            </a:r>
            <a:r>
              <a:rPr lang="en-US" sz="1200" b="0" i="0" kern="1200" dirty="0" smtClean="0">
                <a:solidFill>
                  <a:schemeClr val="tx1"/>
                </a:solidFill>
                <a:effectLst/>
                <a:latin typeface="+mn-lt"/>
                <a:ea typeface="+mn-ea"/>
                <a:cs typeface="+mn-cs"/>
              </a:rPr>
              <a:t> are necessary for you</a:t>
            </a:r>
            <a:r>
              <a:rPr lang="en-US" sz="1200" b="0" i="0" kern="1200" baseline="0" dirty="0" smtClean="0">
                <a:solidFill>
                  <a:schemeClr val="tx1"/>
                </a:solidFill>
                <a:effectLst/>
                <a:latin typeface="+mn-lt"/>
                <a:ea typeface="+mn-ea"/>
                <a:cs typeface="+mn-cs"/>
              </a:rPr>
              <a:t> to run tests in your environment?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38</a:t>
            </a:fld>
            <a:endParaRPr lang="en-US"/>
          </a:p>
        </p:txBody>
      </p:sp>
    </p:spTree>
    <p:extLst>
      <p:ext uri="{BB962C8B-B14F-4D97-AF65-F5344CB8AC3E}">
        <p14:creationId xmlns:p14="http://schemas.microsoft.com/office/powerpoint/2010/main" val="23803985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a:t>
            </a:r>
            <a:r>
              <a:rPr lang="en-US" baseline="0" dirty="0" smtClean="0"/>
              <a:t> there are many pre-requisite steps we have to follow to get the tests to run, including how to find the </a:t>
            </a:r>
            <a:r>
              <a:rPr lang="en-US" baseline="0" dirty="0" err="1" smtClean="0"/>
              <a:t>dlls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39</a:t>
            </a:fld>
            <a:endParaRPr lang="en-US"/>
          </a:p>
        </p:txBody>
      </p:sp>
    </p:spTree>
    <p:extLst>
      <p:ext uri="{BB962C8B-B14F-4D97-AF65-F5344CB8AC3E}">
        <p14:creationId xmlns:p14="http://schemas.microsoft.com/office/powerpoint/2010/main" val="26763821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Notes: SPLIT INTO 3 (take the picture of the presenter)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rPr>
              <a:t>last piece in establishing a successful Test Automation Delivery Channel is probably the hardest. One of the biggest potential gains of test automation is its' ability to be executed and examined by folks who did not write it. The idea that a Business Analyst or Developer could use tests written by a Test Engineer to ensure quality is delivered for a feature change, allows a team to eliminate bottle necks and increase delivery speed. But in order to do this, they (your team) needs to be educated on how to run tests and analyze results.</a:t>
            </a:r>
          </a:p>
          <a:p>
            <a:endParaRPr lang="en-US" sz="1200" b="0" i="0" kern="1200" dirty="0" smtClean="0">
              <a:solidFill>
                <a:schemeClr val="tx1"/>
              </a:solidFill>
              <a:effectLst/>
              <a:latin typeface="+mn-lt"/>
              <a:ea typeface="+mn-ea"/>
              <a:cs typeface="+mn-cs"/>
            </a:endParaRPr>
          </a:p>
          <a:p>
            <a:r>
              <a:rPr lang="en-US" dirty="0" smtClean="0"/>
              <a:t>Blog Posts</a:t>
            </a:r>
          </a:p>
          <a:p>
            <a:r>
              <a:rPr lang="en-US" dirty="0" smtClean="0"/>
              <a:t>Word Of Mouth </a:t>
            </a:r>
          </a:p>
          <a:p>
            <a:r>
              <a:rPr lang="en-US" dirty="0" smtClean="0"/>
              <a:t>Regular Summaries</a:t>
            </a:r>
          </a:p>
          <a:p>
            <a:r>
              <a:rPr lang="en-US" dirty="0" smtClean="0"/>
              <a:t>Dashboards</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40</a:t>
            </a:fld>
            <a:endParaRPr lang="en-US"/>
          </a:p>
        </p:txBody>
      </p:sp>
    </p:spTree>
    <p:extLst>
      <p:ext uri="{BB962C8B-B14F-4D97-AF65-F5344CB8AC3E}">
        <p14:creationId xmlns:p14="http://schemas.microsoft.com/office/powerpoint/2010/main" val="45645249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On</a:t>
            </a:r>
            <a:r>
              <a:rPr lang="en-US" baseline="0" dirty="0" smtClean="0"/>
              <a:t> </a:t>
            </a:r>
            <a:r>
              <a:rPr lang="en-US" baseline="0" dirty="0" smtClean="0"/>
              <a:t>our team we have used nightly summary emails as megaphones for automation quality. As part of this quality communication we also talk about test automation delivery channel stability. If we see build failures or test run abortions, we communicate to the entire team and ask for folks to step up an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41</a:t>
            </a:fld>
            <a:endParaRPr lang="en-US"/>
          </a:p>
        </p:txBody>
      </p:sp>
    </p:spTree>
    <p:extLst>
      <p:ext uri="{BB962C8B-B14F-4D97-AF65-F5344CB8AC3E}">
        <p14:creationId xmlns:p14="http://schemas.microsoft.com/office/powerpoint/2010/main" val="2024871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-Feels like doesn’t belong</a:t>
            </a:r>
          </a:p>
          <a:p>
            <a:r>
              <a:rPr lang="en-US" dirty="0" smtClean="0"/>
              <a:t>-Image that explains test automation</a:t>
            </a:r>
          </a:p>
          <a:p>
            <a:r>
              <a:rPr lang="en-US" dirty="0" smtClean="0"/>
              <a:t>-Tweet</a:t>
            </a:r>
            <a:r>
              <a:rPr lang="en-US" baseline="0" dirty="0" smtClean="0"/>
              <a:t> of definition</a:t>
            </a:r>
          </a:p>
          <a:p>
            <a:r>
              <a:rPr lang="en-US" dirty="0" smtClean="0"/>
              <a:t>-Good to </a:t>
            </a:r>
            <a:r>
              <a:rPr lang="en-US" dirty="0" err="1" smtClean="0"/>
              <a:t>gump</a:t>
            </a:r>
            <a:endParaRPr lang="en-US" dirty="0" smtClean="0"/>
          </a:p>
          <a:p>
            <a:endParaRPr lang="en-US" dirty="0" smtClean="0"/>
          </a:p>
          <a:p>
            <a:r>
              <a:rPr lang="en-US" dirty="0" smtClean="0"/>
              <a:t>-Gump pipeline</a:t>
            </a:r>
          </a:p>
          <a:p>
            <a:r>
              <a:rPr lang="en-US" dirty="0" smtClean="0"/>
              <a:t>-Then</a:t>
            </a:r>
            <a:r>
              <a:rPr lang="en-US" baseline="0" dirty="0" smtClean="0"/>
              <a:t> bring together with questions</a:t>
            </a:r>
            <a:endParaRPr lang="en-US" dirty="0" smtClean="0"/>
          </a:p>
          <a:p>
            <a:endParaRPr lang="en-US" dirty="0" smtClean="0"/>
          </a:p>
          <a:p>
            <a:endParaRPr lang="en-US" dirty="0" smtClean="0"/>
          </a:p>
          <a:p>
            <a:r>
              <a:rPr lang="en-US" dirty="0" smtClean="0"/>
              <a:t>Test </a:t>
            </a:r>
            <a:r>
              <a:rPr lang="en-US" dirty="0" smtClean="0"/>
              <a:t>automation refers to the automated test that are executed during</a:t>
            </a:r>
            <a:r>
              <a:rPr lang="en-US" baseline="0" dirty="0" smtClean="0"/>
              <a:t> an application’s development for the purpose of establishing quality.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a:t>
            </a:fld>
            <a:endParaRPr lang="en-US"/>
          </a:p>
        </p:txBody>
      </p:sp>
    </p:spTree>
    <p:extLst>
      <p:ext uri="{BB962C8B-B14F-4D97-AF65-F5344CB8AC3E}">
        <p14:creationId xmlns:p14="http://schemas.microsoft.com/office/powerpoint/2010/main" val="36528341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an example of a dashboard. It</a:t>
            </a:r>
            <a:r>
              <a:rPr lang="en-US" baseline="0" dirty="0" smtClean="0"/>
              <a:t> gives the team the ability to drill in from a strategic perspective all the way to individual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42</a:t>
            </a:fld>
            <a:endParaRPr lang="en-US"/>
          </a:p>
        </p:txBody>
      </p:sp>
    </p:spTree>
    <p:extLst>
      <p:ext uri="{BB962C8B-B14F-4D97-AF65-F5344CB8AC3E}">
        <p14:creationId xmlns:p14="http://schemas.microsoft.com/office/powerpoint/2010/main" val="33591034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now that we know what a Test Automation Delivery Channel is, why we should have one, when to create it, and what it’s parts are, let’s take a look at how to create one.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43</a:t>
            </a:fld>
            <a:endParaRPr lang="en-US"/>
          </a:p>
        </p:txBody>
      </p:sp>
    </p:spTree>
    <p:extLst>
      <p:ext uri="{BB962C8B-B14F-4D97-AF65-F5344CB8AC3E}">
        <p14:creationId xmlns:p14="http://schemas.microsoft.com/office/powerpoint/2010/main" val="20105733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Early setup of a Test Automation Pipeline really helped my team focus on writing tests that could be reliably executed, and scaled.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designing and implementing the pipeline before focusing on producing a significant amount of tests, we ensured that when we did produce a significant amount of tests (thousands of them!), we were not worrying about why tests were not able to be executed or were not executing fast enough.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We have followed the above-outlined channel design process multiple times, and each time found that it enabled us to focus on figuring out what to test, instead of how to run tests. </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44</a:t>
            </a:fld>
            <a:endParaRPr lang="en-US"/>
          </a:p>
        </p:txBody>
      </p:sp>
    </p:spTree>
    <p:extLst>
      <p:ext uri="{BB962C8B-B14F-4D97-AF65-F5344CB8AC3E}">
        <p14:creationId xmlns:p14="http://schemas.microsoft.com/office/powerpoint/2010/main" val="3906943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45</a:t>
            </a:fld>
            <a:endParaRPr lang="en-US"/>
          </a:p>
        </p:txBody>
      </p:sp>
    </p:spTree>
    <p:extLst>
      <p:ext uri="{BB962C8B-B14F-4D97-AF65-F5344CB8AC3E}">
        <p14:creationId xmlns:p14="http://schemas.microsoft.com/office/powerpoint/2010/main" val="31091048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Speed (Short Feedback Scaled)</a:t>
            </a:r>
            <a:r>
              <a:rPr lang="en-US" dirty="0" smtClean="0"/>
              <a:t/>
            </a:r>
            <a:br>
              <a:rPr lang="en-US" dirty="0" smtClean="0"/>
            </a:br>
            <a:r>
              <a:rPr lang="en-US" sz="1200" b="0" i="0" kern="1200" dirty="0" smtClean="0">
                <a:solidFill>
                  <a:schemeClr val="tx1"/>
                </a:solidFill>
                <a:effectLst/>
                <a:latin typeface="+mn-lt"/>
                <a:ea typeface="+mn-ea"/>
                <a:cs typeface="+mn-cs"/>
              </a:rPr>
              <a:t>*Year 1: No automation, pipeline created for Desktop product</a:t>
            </a:r>
            <a:r>
              <a:rPr lang="en-US" dirty="0" smtClean="0"/>
              <a:t/>
            </a:r>
            <a:br>
              <a:rPr lang="en-US" dirty="0" smtClean="0"/>
            </a:br>
            <a:r>
              <a:rPr lang="en-US" sz="1200" b="0" i="0" kern="1200" dirty="0" smtClean="0">
                <a:solidFill>
                  <a:schemeClr val="tx1"/>
                </a:solidFill>
                <a:effectLst/>
                <a:latin typeface="+mn-lt"/>
                <a:ea typeface="+mn-ea"/>
                <a:cs typeface="+mn-cs"/>
              </a:rPr>
              <a:t>*Year 2: 500-1000 test cases in automation for Desktop product, pipeline created and scaled, time to run 500 test cases: 3 hours</a:t>
            </a:r>
            <a:r>
              <a:rPr lang="en-US" dirty="0" smtClean="0"/>
              <a:t/>
            </a:r>
            <a:br>
              <a:rPr lang="en-US" dirty="0" smtClean="0"/>
            </a:br>
            <a:r>
              <a:rPr lang="en-US" sz="1200" b="0" i="0" kern="1200" dirty="0" smtClean="0">
                <a:solidFill>
                  <a:schemeClr val="tx1"/>
                </a:solidFill>
                <a:effectLst/>
                <a:latin typeface="+mn-lt"/>
                <a:ea typeface="+mn-ea"/>
                <a:cs typeface="+mn-cs"/>
              </a:rPr>
              <a:t>*Year 3: 1000-2000 test cases in automation for desktop product, time to run 1000 test cases: 3 hours, pipeline scaled out to handle</a:t>
            </a:r>
            <a:r>
              <a:rPr lang="en-US" dirty="0" smtClean="0"/>
              <a:t/>
            </a:r>
            <a:br>
              <a:rPr lang="en-US" dirty="0" smtClean="0"/>
            </a:br>
            <a:r>
              <a:rPr lang="en-US" sz="1200" b="0" i="0" kern="1200" dirty="0" smtClean="0">
                <a:solidFill>
                  <a:schemeClr val="tx1"/>
                </a:solidFill>
                <a:effectLst/>
                <a:latin typeface="+mn-lt"/>
                <a:ea typeface="+mn-ea"/>
                <a:cs typeface="+mn-cs"/>
              </a:rPr>
              <a:t>*Current: 4000 test cases, multiple pipelines created in automation for desktop product, time to run 4000 test cases: 3.5 hours, pipelines scaled out to handle</a:t>
            </a:r>
            <a:r>
              <a:rPr lang="en-US" dirty="0" smtClean="0"/>
              <a:t/>
            </a:r>
            <a:br>
              <a:rPr lang="en-US" dirty="0" smtClean="0"/>
            </a:br>
            <a:endParaRPr lang="en-US" dirty="0" smtClean="0"/>
          </a:p>
          <a:p>
            <a:r>
              <a:rPr lang="en-US" u="sng" dirty="0" smtClean="0"/>
              <a:t>Notes:</a:t>
            </a:r>
          </a:p>
          <a:p>
            <a:r>
              <a:rPr lang="en-US" dirty="0" smtClean="0"/>
              <a:t>Throw</a:t>
            </a:r>
            <a:r>
              <a:rPr lang="en-US" baseline="0" dirty="0" smtClean="0"/>
              <a:t> out the pyramids</a:t>
            </a:r>
          </a:p>
          <a:p>
            <a:r>
              <a:rPr lang="en-US" baseline="0" dirty="0" smtClean="0"/>
              <a:t>Throw out the “tests”</a:t>
            </a:r>
          </a:p>
          <a:p>
            <a:r>
              <a:rPr lang="en-US" baseline="0" dirty="0" smtClean="0"/>
              <a:t>Simplify the </a:t>
            </a:r>
            <a:r>
              <a:rPr lang="en-US" baseline="0" dirty="0" err="1" smtClean="0"/>
              <a:t>colours</a:t>
            </a:r>
            <a:endParaRPr lang="en-US" baseline="0" dirty="0" smtClean="0"/>
          </a:p>
          <a:p>
            <a:r>
              <a:rPr lang="en-US" baseline="0" dirty="0" smtClean="0"/>
              <a:t>Get rid of the arrows, de-complicate the slides</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46</a:t>
            </a:fld>
            <a:endParaRPr lang="en-US"/>
          </a:p>
        </p:txBody>
      </p:sp>
    </p:spTree>
    <p:extLst>
      <p:ext uri="{BB962C8B-B14F-4D97-AF65-F5344CB8AC3E}">
        <p14:creationId xmlns:p14="http://schemas.microsoft.com/office/powerpoint/2010/main" val="41085427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Team Involvement (Cross Functionality)</a:t>
            </a:r>
            <a:r>
              <a:rPr lang="en-US" dirty="0" smtClean="0"/>
              <a:t/>
            </a:r>
            <a:br>
              <a:rPr lang="en-US" dirty="0" smtClean="0"/>
            </a:br>
            <a:r>
              <a:rPr lang="en-US" sz="1200" b="0" i="0" kern="1200" dirty="0" smtClean="0">
                <a:solidFill>
                  <a:schemeClr val="tx1"/>
                </a:solidFill>
                <a:effectLst/>
                <a:latin typeface="+mn-lt"/>
                <a:ea typeface="+mn-ea"/>
                <a:cs typeface="+mn-cs"/>
              </a:rPr>
              <a:t>*Year 1: No automation, test automation pipeline for desktop created</a:t>
            </a:r>
            <a:r>
              <a:rPr lang="en-US" dirty="0" smtClean="0"/>
              <a:t/>
            </a:r>
            <a:br>
              <a:rPr lang="en-US" dirty="0" smtClean="0"/>
            </a:br>
            <a:r>
              <a:rPr lang="en-US" sz="1200" b="0" i="0" kern="1200" dirty="0" smtClean="0">
                <a:solidFill>
                  <a:schemeClr val="tx1"/>
                </a:solidFill>
                <a:effectLst/>
                <a:latin typeface="+mn-lt"/>
                <a:ea typeface="+mn-ea"/>
                <a:cs typeface="+mn-cs"/>
              </a:rPr>
              <a:t>*Year 2: UI Automation ran and designed by nightly runs and SQAs</a:t>
            </a:r>
            <a:r>
              <a:rPr lang="en-US" dirty="0" smtClean="0"/>
              <a:t/>
            </a:r>
            <a:br>
              <a:rPr lang="en-US" dirty="0" smtClean="0"/>
            </a:br>
            <a:r>
              <a:rPr lang="en-US" sz="1200" b="0" i="0" kern="1200" dirty="0" smtClean="0">
                <a:solidFill>
                  <a:schemeClr val="tx1"/>
                </a:solidFill>
                <a:effectLst/>
                <a:latin typeface="+mn-lt"/>
                <a:ea typeface="+mn-ea"/>
                <a:cs typeface="+mn-cs"/>
              </a:rPr>
              <a:t>*Year 3: Pipeline created for integration tests, Integration tests ran automatically, designed and implemented by QAs and BAs, and </a:t>
            </a:r>
            <a:r>
              <a:rPr lang="en-US" sz="1200" b="0" i="0" kern="1200" dirty="0" err="1" smtClean="0">
                <a:solidFill>
                  <a:schemeClr val="tx1"/>
                </a:solidFill>
                <a:effectLst/>
                <a:latin typeface="+mn-lt"/>
                <a:ea typeface="+mn-ea"/>
                <a:cs typeface="+mn-cs"/>
              </a:rPr>
              <a:t>Devs</a:t>
            </a:r>
            <a:r>
              <a:rPr lang="en-US" sz="1200" b="0" i="0" kern="1200" dirty="0" smtClean="0">
                <a:solidFill>
                  <a:schemeClr val="tx1"/>
                </a:solidFill>
                <a:effectLst/>
                <a:latin typeface="+mn-lt"/>
                <a:ea typeface="+mn-ea"/>
                <a:cs typeface="+mn-cs"/>
              </a:rPr>
              <a:t>. </a:t>
            </a:r>
            <a:r>
              <a:rPr lang="en-US" dirty="0" smtClean="0"/>
              <a:t/>
            </a:r>
            <a:br>
              <a:rPr lang="en-US" dirty="0" smtClean="0"/>
            </a:br>
            <a:endParaRPr lang="en-US" dirty="0" smtClean="0"/>
          </a:p>
          <a:p>
            <a:r>
              <a:rPr lang="en-US" dirty="0" smtClean="0"/>
              <a:t>Notes:</a:t>
            </a:r>
          </a:p>
          <a:p>
            <a:r>
              <a:rPr lang="en-US" dirty="0" smtClean="0"/>
              <a:t>-Don’t use people’s pictures</a:t>
            </a:r>
          </a:p>
          <a:p>
            <a:r>
              <a:rPr lang="en-US" dirty="0" smtClean="0"/>
              <a:t>-Use</a:t>
            </a:r>
            <a:r>
              <a:rPr lang="en-US" baseline="0" dirty="0" smtClean="0"/>
              <a:t> representation</a:t>
            </a:r>
          </a:p>
          <a:p>
            <a:r>
              <a:rPr lang="en-US" baseline="0" dirty="0" smtClean="0"/>
              <a:t>-Don’t use template, full screen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47</a:t>
            </a:fld>
            <a:endParaRPr lang="en-US"/>
          </a:p>
        </p:txBody>
      </p:sp>
    </p:spTree>
    <p:extLst>
      <p:ext uri="{BB962C8B-B14F-4D97-AF65-F5344CB8AC3E}">
        <p14:creationId xmlns:p14="http://schemas.microsoft.com/office/powerpoint/2010/main" val="2439038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change the focus</a:t>
            </a:r>
            <a:r>
              <a:rPr lang="en-US" baseline="0" dirty="0" smtClean="0"/>
              <a:t> (</a:t>
            </a:r>
            <a:r>
              <a:rPr lang="en-US" baseline="0" dirty="0" err="1" smtClean="0"/>
              <a:t>colour</a:t>
            </a:r>
            <a:r>
              <a:rPr lang="en-US" baseline="0" dirty="0" smtClean="0"/>
              <a:t> palette)</a:t>
            </a:r>
          </a:p>
          <a:p>
            <a:r>
              <a:rPr lang="en-US" baseline="0" dirty="0" smtClean="0"/>
              <a:t>-Maybe it’s a visual (person across finish line)</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48</a:t>
            </a:fld>
            <a:endParaRPr lang="en-US"/>
          </a:p>
        </p:txBody>
      </p:sp>
    </p:spTree>
    <p:extLst>
      <p:ext uri="{BB962C8B-B14F-4D97-AF65-F5344CB8AC3E}">
        <p14:creationId xmlns:p14="http://schemas.microsoft.com/office/powerpoint/2010/main" val="1370279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High res image of Erika,</a:t>
            </a:r>
            <a:r>
              <a:rPr lang="en-US" sz="1200" b="0" i="0" kern="1200" baseline="0" dirty="0" smtClean="0">
                <a:solidFill>
                  <a:schemeClr val="tx1"/>
                </a:solidFill>
                <a:effectLst/>
                <a:latin typeface="+mn-lt"/>
                <a:ea typeface="+mn-ea"/>
                <a:cs typeface="+mn-cs"/>
              </a:rPr>
              <a:t> too busy w Sift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Enabling </a:t>
            </a:r>
            <a:r>
              <a:rPr lang="en-US" sz="1200" b="0" i="0" kern="1200" dirty="0" smtClean="0">
                <a:solidFill>
                  <a:schemeClr val="tx1"/>
                </a:solidFill>
                <a:effectLst/>
                <a:latin typeface="+mn-lt"/>
                <a:ea typeface="+mn-ea"/>
                <a:cs typeface="+mn-cs"/>
              </a:rPr>
              <a:t>Quality For Team</a:t>
            </a:r>
            <a:r>
              <a:rPr lang="en-US" dirty="0" smtClean="0"/>
              <a:t/>
            </a:r>
            <a:br>
              <a:rPr lang="en-US" dirty="0" smtClean="0"/>
            </a:br>
            <a:r>
              <a:rPr lang="en-US" sz="1200" b="0" i="0" kern="1200" dirty="0" smtClean="0">
                <a:solidFill>
                  <a:schemeClr val="tx1"/>
                </a:solidFill>
                <a:effectLst/>
                <a:latin typeface="+mn-lt"/>
                <a:ea typeface="+mn-ea"/>
                <a:cs typeface="+mn-cs"/>
              </a:rPr>
              <a:t>Erika is a director on one of our teams. Although we have a shallow organizational structure, she is two levels below the CIO. In late August, she spotted a drop in our nightly runs for one of our teams. She raised the alarm bell right away, to the team lead, to the Quality Engineer who was already investigating the issue. This isolated incident is a perfect example of what we were striving for at the design of the automation process, which our Test Automation Pipeline enabled. </a:t>
            </a:r>
            <a:r>
              <a:rPr lang="en-US" dirty="0" smtClean="0"/>
              <a:t/>
            </a:r>
            <a:br>
              <a:rPr lang="en-US" dirty="0" smtClean="0"/>
            </a:b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The automation pipeline enabled our teams to turn on the flow of quality throughout our entire software development life cycle. In this presentation I have talked about the concept, it's components, benefits and shown an example of how to implement one. I hope that you go to your teams, and regardless of your role, begin implementing your own test automation pipeline, to raise your teams product quality. </a:t>
            </a:r>
            <a:r>
              <a:rPr lang="en-US" dirty="0" smtClean="0"/>
              <a:t/>
            </a:r>
            <a:br>
              <a:rPr lang="en-US" dirty="0" smtClean="0"/>
            </a:br>
            <a:r>
              <a:rPr lang="en-US" dirty="0" smtClean="0"/>
              <a:t/>
            </a:r>
            <a:br>
              <a:rPr lang="en-US" dirty="0" smtClean="0"/>
            </a:br>
            <a:r>
              <a:rPr lang="en-US" sz="1200" b="0" i="0" kern="1200" dirty="0" smtClean="0">
                <a:solidFill>
                  <a:schemeClr val="tx1"/>
                </a:solidFill>
                <a:effectLst/>
                <a:latin typeface="+mn-lt"/>
                <a:ea typeface="+mn-ea"/>
                <a:cs typeface="+mn-cs"/>
              </a:rPr>
              <a:t>Thanks so much for your time and attention. </a:t>
            </a: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49</a:t>
            </a:fld>
            <a:endParaRPr lang="en-US"/>
          </a:p>
        </p:txBody>
      </p:sp>
    </p:spTree>
    <p:extLst>
      <p:ext uri="{BB962C8B-B14F-4D97-AF65-F5344CB8AC3E}">
        <p14:creationId xmlns:p14="http://schemas.microsoft.com/office/powerpoint/2010/main" val="28156513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 </a:t>
            </a:r>
          </a:p>
          <a:p>
            <a:r>
              <a:rPr lang="en-US" dirty="0" smtClean="0"/>
              <a:t>-Tell story, get rid of the email</a:t>
            </a:r>
          </a:p>
          <a:p>
            <a:r>
              <a:rPr lang="en-US" dirty="0" smtClean="0"/>
              <a:t>-The key message</a:t>
            </a:r>
            <a:r>
              <a:rPr lang="en-US" baseline="0" dirty="0" smtClean="0"/>
              <a:t> is the email triggered the action (put email icon)</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50</a:t>
            </a:fld>
            <a:endParaRPr lang="en-US"/>
          </a:p>
        </p:txBody>
      </p:sp>
    </p:spTree>
    <p:extLst>
      <p:ext uri="{BB962C8B-B14F-4D97-AF65-F5344CB8AC3E}">
        <p14:creationId xmlns:p14="http://schemas.microsoft.com/office/powerpoint/2010/main" val="7132481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Because our teams never focused on where to run automation, since we designed the pipelines at the beginning of our projects, they were able to focus on spreading quality to the entire team. Erika's team is a perfect example. Because the test automation channel was stable, she was able to rely on the results for consistent daily feedback after automatically triggered runs. </a:t>
            </a:r>
            <a:r>
              <a:rPr lang="en-US" dirty="0" smtClean="0"/>
              <a:t/>
            </a:r>
            <a:br>
              <a:rPr lang="en-US" dirty="0" smtClean="0"/>
            </a:br>
            <a:endParaRPr lang="en-US"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51</a:t>
            </a:fld>
            <a:endParaRPr lang="en-US"/>
          </a:p>
        </p:txBody>
      </p:sp>
    </p:spTree>
    <p:extLst>
      <p:ext uri="{BB962C8B-B14F-4D97-AF65-F5344CB8AC3E}">
        <p14:creationId xmlns:p14="http://schemas.microsoft.com/office/powerpoint/2010/main" val="143646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r>
              <a:rPr lang="en-US" dirty="0" smtClean="0"/>
              <a:t>-ENSURE</a:t>
            </a:r>
            <a:r>
              <a:rPr lang="en-US" baseline="0" dirty="0" smtClean="0"/>
              <a:t> TO DELIVER IT’S A PROCESS</a:t>
            </a:r>
            <a:endParaRPr lang="en-US" dirty="0" smtClean="0"/>
          </a:p>
          <a:p>
            <a:endParaRPr lang="en-US" dirty="0" smtClean="0"/>
          </a:p>
          <a:p>
            <a:r>
              <a:rPr lang="en-US" dirty="0" smtClean="0"/>
              <a:t>The </a:t>
            </a:r>
            <a:r>
              <a:rPr lang="en-US" dirty="0" smtClean="0"/>
              <a:t>test automation pipeline</a:t>
            </a:r>
            <a:r>
              <a:rPr lang="en-US" baseline="0" dirty="0" smtClean="0"/>
              <a:t> refers to how the automated tests are delivered. </a:t>
            </a:r>
          </a:p>
          <a:p>
            <a:endParaRPr lang="en-US" dirty="0" smtClean="0"/>
          </a:p>
          <a:p>
            <a:r>
              <a:rPr lang="en-US" dirty="0" smtClean="0"/>
              <a:t>Whether</a:t>
            </a:r>
            <a:r>
              <a:rPr lang="en-US" baseline="0" dirty="0" smtClean="0"/>
              <a:t> you’re a QA, Dev, BA, Product Owner, or any technology team member, the quality of your product should always be on your mind. As our teams increase their velocity and deliver more, better, quicker, your testing process has to keep up! </a:t>
            </a:r>
          </a:p>
          <a:p>
            <a:endParaRPr lang="en-US" baseline="0" dirty="0" smtClean="0"/>
          </a:p>
          <a:p>
            <a:r>
              <a:rPr lang="en-US" baseline="0" dirty="0" smtClean="0"/>
              <a:t>In order to not be a bottleneck, testing has to embrace automation.   </a:t>
            </a:r>
          </a:p>
          <a:p>
            <a:endParaRPr lang="en-US" baseline="0" dirty="0" smtClean="0"/>
          </a:p>
          <a:p>
            <a:r>
              <a:rPr lang="en-US" baseline="0" dirty="0" smtClean="0"/>
              <a:t>In order to scale quality, your team needs to have to be able to provide a repeatable way of delivering the flow of automated tests. </a:t>
            </a:r>
          </a:p>
          <a:p>
            <a:endParaRPr lang="en-US" baseline="0" dirty="0" smtClean="0"/>
          </a:p>
          <a:p>
            <a:r>
              <a:rPr lang="en-US" baseline="0" dirty="0" smtClean="0"/>
              <a:t>In this talk we will establish how to unleash your test automation flow. </a:t>
            </a:r>
          </a:p>
          <a:p>
            <a:endParaRPr lang="en-US" baseline="0" dirty="0" smtClean="0"/>
          </a:p>
          <a:p>
            <a:r>
              <a:rPr lang="en-US" baseline="0" dirty="0" smtClean="0"/>
              <a:t>You will leave with examples of process, implementation and resources to bring back to your team.</a:t>
            </a:r>
          </a:p>
          <a:p>
            <a:endParaRPr lang="en-US" baseline="0" dirty="0" smtClean="0"/>
          </a:p>
        </p:txBody>
      </p:sp>
      <p:sp>
        <p:nvSpPr>
          <p:cNvPr id="4" name="Slide Number Placeholder 3"/>
          <p:cNvSpPr>
            <a:spLocks noGrp="1"/>
          </p:cNvSpPr>
          <p:nvPr>
            <p:ph type="sldNum" sz="quarter" idx="10"/>
          </p:nvPr>
        </p:nvSpPr>
        <p:spPr/>
        <p:txBody>
          <a:bodyPr/>
          <a:lstStyle/>
          <a:p>
            <a:fld id="{75FF2D06-46C0-46DB-BC3D-B34F1B0C1AD2}" type="slidenum">
              <a:rPr lang="en-US" smtClean="0"/>
              <a:t>5</a:t>
            </a:fld>
            <a:endParaRPr lang="en-US"/>
          </a:p>
        </p:txBody>
      </p:sp>
    </p:spTree>
    <p:extLst>
      <p:ext uri="{BB962C8B-B14F-4D97-AF65-F5344CB8AC3E}">
        <p14:creationId xmlns:p14="http://schemas.microsoft.com/office/powerpoint/2010/main" val="2748509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purpose of this talk is to introduce and stress the concept of a test automation delivery pipeline. We’re going to talk about what that is, why it’s important, and show examples of an implementation. We are then going to talk about what benefits your team can expect, based on my team’s experiences. </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6</a:t>
            </a:fld>
            <a:endParaRPr lang="en-US"/>
          </a:p>
        </p:txBody>
      </p:sp>
    </p:spTree>
    <p:extLst>
      <p:ext uri="{BB962C8B-B14F-4D97-AF65-F5344CB8AC3E}">
        <p14:creationId xmlns:p14="http://schemas.microsoft.com/office/powerpoint/2010/main" val="2398214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you think you may have a test automation pipeline in place, let’s run through some questions, which will establish whether you do or not!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7</a:t>
            </a:fld>
            <a:endParaRPr lang="en-US"/>
          </a:p>
        </p:txBody>
      </p:sp>
    </p:spTree>
    <p:extLst>
      <p:ext uri="{BB962C8B-B14F-4D97-AF65-F5344CB8AC3E}">
        <p14:creationId xmlns:p14="http://schemas.microsoft.com/office/powerpoint/2010/main" val="1861813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1. Can you run one automated test?</a:t>
            </a:r>
          </a:p>
          <a:p>
            <a:endParaRPr lang="en-US" dirty="0" smtClean="0"/>
          </a:p>
          <a:p>
            <a:r>
              <a:rPr lang="en-US" dirty="0" smtClean="0"/>
              <a:t>Note:</a:t>
            </a:r>
          </a:p>
          <a:p>
            <a:r>
              <a:rPr lang="en-US" dirty="0" smtClean="0"/>
              <a:t>Change test</a:t>
            </a:r>
            <a:r>
              <a:rPr lang="en-US" baseline="0" dirty="0" smtClean="0"/>
              <a:t> graphic to “actual test”</a:t>
            </a:r>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8</a:t>
            </a:fld>
            <a:endParaRPr lang="en-US"/>
          </a:p>
        </p:txBody>
      </p:sp>
    </p:spTree>
    <p:extLst>
      <p:ext uri="{BB962C8B-B14F-4D97-AF65-F5344CB8AC3E}">
        <p14:creationId xmlns:p14="http://schemas.microsoft.com/office/powerpoint/2010/main" val="14520077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2. Can you run more than one automated test?</a:t>
            </a:r>
          </a:p>
          <a:p>
            <a:endParaRPr lang="en-US" dirty="0"/>
          </a:p>
        </p:txBody>
      </p:sp>
      <p:sp>
        <p:nvSpPr>
          <p:cNvPr id="4" name="Slide Number Placeholder 3"/>
          <p:cNvSpPr>
            <a:spLocks noGrp="1"/>
          </p:cNvSpPr>
          <p:nvPr>
            <p:ph type="sldNum" sz="quarter" idx="10"/>
          </p:nvPr>
        </p:nvSpPr>
        <p:spPr/>
        <p:txBody>
          <a:bodyPr/>
          <a:lstStyle/>
          <a:p>
            <a:fld id="{75FF2D06-46C0-46DB-BC3D-B34F1B0C1AD2}" type="slidenum">
              <a:rPr lang="en-US" smtClean="0"/>
              <a:t>9</a:t>
            </a:fld>
            <a:endParaRPr lang="en-US"/>
          </a:p>
        </p:txBody>
      </p:sp>
    </p:spTree>
    <p:extLst>
      <p:ext uri="{BB962C8B-B14F-4D97-AF65-F5344CB8AC3E}">
        <p14:creationId xmlns:p14="http://schemas.microsoft.com/office/powerpoint/2010/main" val="1938076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2640" y="1858963"/>
            <a:ext cx="9144000" cy="2387600"/>
          </a:xfrm>
        </p:spPr>
        <p:txBody>
          <a:bodyPr anchor="b"/>
          <a:lstStyle>
            <a:lvl1pPr algn="ctr">
              <a:defRPr sz="6000" b="1">
                <a:solidFill>
                  <a:schemeClr val="bg2"/>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072640" y="4567344"/>
            <a:ext cx="9144000" cy="1655762"/>
          </a:xfrm>
        </p:spPr>
        <p:txBody>
          <a:bodyPr>
            <a:normAutofit/>
          </a:bodyPr>
          <a:lstStyle>
            <a:lvl1pPr marL="0" indent="0" algn="ctr">
              <a:buNone/>
              <a:defRPr sz="36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533923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27663" y="250031"/>
            <a:ext cx="10515600" cy="1325563"/>
          </a:xfrm>
        </p:spPr>
        <p:txBody>
          <a:bodyPr/>
          <a:lstStyle>
            <a:lvl1pPr>
              <a:defRPr b="1">
                <a:solidFill>
                  <a:schemeClr val="bg2"/>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200"/>
            </a:lvl1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ABFA320-1553-471F-96F7-91D5741CF9EB}" type="datetimeFigureOut">
              <a:rPr lang="en-US" smtClean="0"/>
              <a:t>9/7/2017</a:t>
            </a:fld>
            <a:endParaRPr lang="en-US"/>
          </a:p>
        </p:txBody>
      </p:sp>
      <p:sp>
        <p:nvSpPr>
          <p:cNvPr id="5" name="Footer Placeholder 4"/>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252680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ABFA320-1553-471F-96F7-91D5741CF9EB}" type="datetimeFigureOut">
              <a:rPr lang="en-US" smtClean="0"/>
              <a:t>9/7/2017</a:t>
            </a:fld>
            <a:endParaRPr lang="en-US"/>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453658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BFA320-1553-471F-96F7-91D5741CF9EB}" type="datetimeFigureOut">
              <a:rPr lang="en-US" smtClean="0"/>
              <a:t>9/7/2017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281106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3" Type="http://schemas.openxmlformats.org/officeDocument/2006/relationships/image" Target="../media/image13.png"/><Relationship Id="rId7" Type="http://schemas.openxmlformats.org/officeDocument/2006/relationships/image" Target="../media/image17.jpeg"/><Relationship Id="rId12"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0.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9.png"/><Relationship Id="rId4"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0.png"/><Relationship Id="rId4"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1.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52.png"/><Relationship Id="rId4"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4.png"/><Relationship Id="rId4"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55.png"/><Relationship Id="rId4"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58.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59.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64.png"/><Relationship Id="rId4"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8" Type="http://schemas.openxmlformats.org/officeDocument/2006/relationships/image" Target="../media/image70.jpeg"/><Relationship Id="rId13" Type="http://schemas.openxmlformats.org/officeDocument/2006/relationships/image" Target="../media/image75.jpeg"/><Relationship Id="rId18" Type="http://schemas.openxmlformats.org/officeDocument/2006/relationships/image" Target="../media/image80.jpeg"/><Relationship Id="rId26" Type="http://schemas.openxmlformats.org/officeDocument/2006/relationships/image" Target="../media/image88.jpeg"/><Relationship Id="rId3" Type="http://schemas.openxmlformats.org/officeDocument/2006/relationships/image" Target="../media/image65.jpeg"/><Relationship Id="rId21" Type="http://schemas.openxmlformats.org/officeDocument/2006/relationships/image" Target="../media/image83.jpeg"/><Relationship Id="rId7" Type="http://schemas.openxmlformats.org/officeDocument/2006/relationships/image" Target="../media/image69.jpeg"/><Relationship Id="rId12" Type="http://schemas.openxmlformats.org/officeDocument/2006/relationships/image" Target="../media/image74.jpeg"/><Relationship Id="rId17" Type="http://schemas.openxmlformats.org/officeDocument/2006/relationships/image" Target="../media/image79.jpeg"/><Relationship Id="rId25" Type="http://schemas.openxmlformats.org/officeDocument/2006/relationships/image" Target="../media/image87.jpeg"/><Relationship Id="rId2" Type="http://schemas.openxmlformats.org/officeDocument/2006/relationships/notesSlide" Target="../notesSlides/notesSlide45.xml"/><Relationship Id="rId16" Type="http://schemas.openxmlformats.org/officeDocument/2006/relationships/image" Target="../media/image78.jpeg"/><Relationship Id="rId20" Type="http://schemas.openxmlformats.org/officeDocument/2006/relationships/image" Target="../media/image82.jpeg"/><Relationship Id="rId1" Type="http://schemas.openxmlformats.org/officeDocument/2006/relationships/slideLayout" Target="../slideLayouts/slideLayout2.xml"/><Relationship Id="rId6" Type="http://schemas.openxmlformats.org/officeDocument/2006/relationships/image" Target="../media/image68.jpeg"/><Relationship Id="rId11" Type="http://schemas.openxmlformats.org/officeDocument/2006/relationships/image" Target="../media/image73.jpeg"/><Relationship Id="rId24" Type="http://schemas.openxmlformats.org/officeDocument/2006/relationships/image" Target="../media/image86.jpeg"/><Relationship Id="rId5" Type="http://schemas.openxmlformats.org/officeDocument/2006/relationships/image" Target="../media/image67.jpeg"/><Relationship Id="rId15" Type="http://schemas.openxmlformats.org/officeDocument/2006/relationships/image" Target="../media/image77.jpeg"/><Relationship Id="rId23" Type="http://schemas.openxmlformats.org/officeDocument/2006/relationships/image" Target="../media/image85.jpeg"/><Relationship Id="rId10" Type="http://schemas.openxmlformats.org/officeDocument/2006/relationships/image" Target="../media/image72.jpeg"/><Relationship Id="rId19" Type="http://schemas.openxmlformats.org/officeDocument/2006/relationships/image" Target="../media/image81.jpeg"/><Relationship Id="rId4" Type="http://schemas.openxmlformats.org/officeDocument/2006/relationships/image" Target="../media/image66.jpeg"/><Relationship Id="rId9" Type="http://schemas.openxmlformats.org/officeDocument/2006/relationships/image" Target="../media/image71.jpeg"/><Relationship Id="rId14" Type="http://schemas.openxmlformats.org/officeDocument/2006/relationships/image" Target="../media/image76.jpeg"/><Relationship Id="rId22" Type="http://schemas.openxmlformats.org/officeDocument/2006/relationships/image" Target="../media/image84.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2885049"/>
            <a:ext cx="13170090" cy="2387600"/>
          </a:xfrm>
        </p:spPr>
        <p:txBody>
          <a:bodyPr>
            <a:normAutofit/>
          </a:bodyPr>
          <a:lstStyle/>
          <a:p>
            <a:r>
              <a:rPr lang="en-US" dirty="0" smtClean="0"/>
              <a:t>Test Automation Pipelines</a:t>
            </a:r>
            <a:br>
              <a:rPr lang="en-US" dirty="0" smtClean="0"/>
            </a:br>
            <a:r>
              <a:rPr lang="en-US" dirty="0" smtClean="0"/>
              <a:t> </a:t>
            </a:r>
            <a:r>
              <a:rPr lang="en-US" sz="2800" dirty="0" smtClean="0"/>
              <a:t>Enabling Invaluable Feedback For Your Quality Cycle</a:t>
            </a:r>
            <a:endParaRPr lang="en-US" sz="2800" dirty="0"/>
          </a:p>
        </p:txBody>
      </p:sp>
      <p:sp>
        <p:nvSpPr>
          <p:cNvPr id="5" name="Subtitle 4"/>
          <p:cNvSpPr>
            <a:spLocks noGrp="1"/>
          </p:cNvSpPr>
          <p:nvPr>
            <p:ph type="subTitle" idx="1"/>
          </p:nvPr>
        </p:nvSpPr>
        <p:spPr>
          <a:xfrm>
            <a:off x="4687748" y="6107918"/>
            <a:ext cx="3113590" cy="530160"/>
          </a:xfrm>
        </p:spPr>
        <p:txBody>
          <a:bodyPr>
            <a:normAutofit/>
          </a:bodyPr>
          <a:lstStyle/>
          <a:p>
            <a:pPr algn="l"/>
            <a:r>
              <a:rPr lang="en-US" sz="2800" b="1" dirty="0" smtClean="0">
                <a:solidFill>
                  <a:schemeClr val="tx1"/>
                </a:solidFill>
              </a:rPr>
              <a:t>http://macie-j.me</a:t>
            </a:r>
            <a:endParaRPr lang="en-US" sz="2800" b="1" dirty="0">
              <a:solidFill>
                <a:schemeClr val="tx1"/>
              </a:solidFill>
            </a:endParaRPr>
          </a:p>
        </p:txBody>
      </p:sp>
      <p:sp>
        <p:nvSpPr>
          <p:cNvPr id="7" name="Subtitle 4"/>
          <p:cNvSpPr txBox="1">
            <a:spLocks/>
          </p:cNvSpPr>
          <p:nvPr/>
        </p:nvSpPr>
        <p:spPr>
          <a:xfrm>
            <a:off x="8310623" y="6107918"/>
            <a:ext cx="3881377"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Software Quality Architect</a:t>
            </a:r>
            <a:endParaRPr lang="en-US" sz="2800" b="1" dirty="0">
              <a:solidFill>
                <a:schemeClr val="tx1"/>
              </a:solidFill>
            </a:endParaRPr>
          </a:p>
        </p:txBody>
      </p:sp>
      <p:sp>
        <p:nvSpPr>
          <p:cNvPr id="8" name="Subtitle 4"/>
          <p:cNvSpPr txBox="1">
            <a:spLocks/>
          </p:cNvSpPr>
          <p:nvPr/>
        </p:nvSpPr>
        <p:spPr>
          <a:xfrm>
            <a:off x="165903" y="6107918"/>
            <a:ext cx="3113590" cy="530160"/>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3600" kern="1200">
                <a:solidFill>
                  <a:schemeClr val="bg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b="1" dirty="0" smtClean="0">
                <a:solidFill>
                  <a:schemeClr val="tx1"/>
                </a:solidFill>
              </a:rPr>
              <a:t>Maciek Konkolowicz</a:t>
            </a:r>
            <a:endParaRPr lang="en-US" sz="2800" b="1" dirty="0">
              <a:solidFill>
                <a:schemeClr val="tx1"/>
              </a:solidFill>
            </a:endParaRPr>
          </a:p>
        </p:txBody>
      </p:sp>
    </p:spTree>
    <p:extLst>
      <p:ext uri="{BB962C8B-B14F-4D97-AF65-F5344CB8AC3E}">
        <p14:creationId xmlns:p14="http://schemas.microsoft.com/office/powerpoint/2010/main" val="22538836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1256309" y="2040421"/>
            <a:ext cx="1873598" cy="1827896"/>
            <a:chOff x="623627" y="2391409"/>
            <a:chExt cx="3808071" cy="3808071"/>
          </a:xfrm>
        </p:grpSpPr>
        <p:pic>
          <p:nvPicPr>
            <p:cNvPr id="3078" name="Picture 6" descr="Image result for i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p:cNvGrpSpPr/>
          <p:nvPr/>
        </p:nvGrpSpPr>
        <p:grpSpPr>
          <a:xfrm>
            <a:off x="9090386" y="2090273"/>
            <a:ext cx="1074555" cy="1777792"/>
            <a:chOff x="9156096" y="2120145"/>
            <a:chExt cx="2526153" cy="4079335"/>
          </a:xfrm>
        </p:grpSpPr>
        <p:pic>
          <p:nvPicPr>
            <p:cNvPr id="3080" name="Picture 8" descr="Image result for android 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automated tes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itle 1"/>
          <p:cNvSpPr>
            <a:spLocks noGrp="1"/>
          </p:cNvSpPr>
          <p:nvPr>
            <p:ph type="title"/>
          </p:nvPr>
        </p:nvSpPr>
        <p:spPr>
          <a:xfrm>
            <a:off x="2522542" y="238283"/>
            <a:ext cx="10515600" cy="1325563"/>
          </a:xfrm>
        </p:spPr>
        <p:txBody>
          <a:bodyPr/>
          <a:lstStyle/>
          <a:p>
            <a:r>
              <a:rPr lang="en-US" dirty="0" smtClean="0"/>
              <a:t>Do You Already Have A Test Automation Pipeline?</a:t>
            </a:r>
            <a:endParaRPr lang="en-US" dirty="0"/>
          </a:p>
        </p:txBody>
      </p:sp>
      <p:grpSp>
        <p:nvGrpSpPr>
          <p:cNvPr id="12" name="Group 11"/>
          <p:cNvGrpSpPr/>
          <p:nvPr/>
        </p:nvGrpSpPr>
        <p:grpSpPr>
          <a:xfrm>
            <a:off x="4810162" y="1554612"/>
            <a:ext cx="2465132" cy="2660923"/>
            <a:chOff x="8732939" y="1709487"/>
            <a:chExt cx="2465132" cy="2660923"/>
          </a:xfrm>
        </p:grpSpPr>
        <p:pic>
          <p:nvPicPr>
            <p:cNvPr id="2" name="Picture 2" descr="Image result for windows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86879" y="2333878"/>
              <a:ext cx="840443" cy="379555"/>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8732939" y="1709487"/>
              <a:ext cx="2465132" cy="2660923"/>
              <a:chOff x="3980530" y="1871531"/>
              <a:chExt cx="4847824" cy="4847825"/>
            </a:xfrm>
          </p:grpSpPr>
          <p:pic>
            <p:nvPicPr>
              <p:cNvPr id="15"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06101" y="2688426"/>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4810162" y="4041277"/>
            <a:ext cx="2465132" cy="2660923"/>
            <a:chOff x="6039947" y="4059028"/>
            <a:chExt cx="2465132" cy="2660923"/>
          </a:xfrm>
        </p:grpSpPr>
        <p:grpSp>
          <p:nvGrpSpPr>
            <p:cNvPr id="26" name="Group 25"/>
            <p:cNvGrpSpPr/>
            <p:nvPr/>
          </p:nvGrpSpPr>
          <p:grpSpPr>
            <a:xfrm>
              <a:off x="6039947" y="4059028"/>
              <a:ext cx="2465132" cy="2660923"/>
              <a:chOff x="3980530" y="1900453"/>
              <a:chExt cx="4847824" cy="4847825"/>
            </a:xfrm>
          </p:grpSpPr>
          <p:pic>
            <p:nvPicPr>
              <p:cNvPr id="2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38743" y="3846092"/>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3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37834" y="5026881"/>
              <a:ext cx="654506" cy="529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chrom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47935" y="4661692"/>
              <a:ext cx="413577" cy="41357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p:cNvGrpSpPr/>
          <p:nvPr/>
        </p:nvGrpSpPr>
        <p:grpSpPr>
          <a:xfrm>
            <a:off x="8548527" y="4041278"/>
            <a:ext cx="2465132" cy="2660923"/>
            <a:chOff x="8548527" y="4041278"/>
            <a:chExt cx="2465132" cy="2660923"/>
          </a:xfrm>
        </p:grpSpPr>
        <p:pic>
          <p:nvPicPr>
            <p:cNvPr id="2056" name="Picture 8" descr="Image result for firefo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038705" y="4661692"/>
              <a:ext cx="385622" cy="385622"/>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8548527" y="4041278"/>
              <a:ext cx="2465132" cy="2660923"/>
              <a:chOff x="3980530" y="1900453"/>
              <a:chExt cx="4847824" cy="4847825"/>
            </a:xfrm>
          </p:grpSpPr>
          <p:pic>
            <p:nvPicPr>
              <p:cNvPr id="38"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59153" y="3846078"/>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906835" y="5026881"/>
              <a:ext cx="654506" cy="529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p:cNvGrpSpPr/>
          <p:nvPr/>
        </p:nvGrpSpPr>
        <p:grpSpPr>
          <a:xfrm>
            <a:off x="960542" y="4059027"/>
            <a:ext cx="2465132" cy="2660923"/>
            <a:chOff x="960542" y="4059027"/>
            <a:chExt cx="2465132" cy="2660923"/>
          </a:xfrm>
        </p:grpSpPr>
        <p:grpSp>
          <p:nvGrpSpPr>
            <p:cNvPr id="42" name="Group 41"/>
            <p:cNvGrpSpPr/>
            <p:nvPr/>
          </p:nvGrpSpPr>
          <p:grpSpPr>
            <a:xfrm>
              <a:off x="960542" y="4059027"/>
              <a:ext cx="2465132" cy="2660923"/>
              <a:chOff x="3980530" y="1900453"/>
              <a:chExt cx="4847824" cy="4847825"/>
            </a:xfrm>
          </p:grpSpPr>
          <p:pic>
            <p:nvPicPr>
              <p:cNvPr id="43"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compu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80530" y="1900453"/>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64844" y="3914554"/>
                <a:ext cx="1287124" cy="965343"/>
              </a:xfrm>
              <a:prstGeom prst="rect">
                <a:avLst/>
              </a:prstGeom>
              <a:noFill/>
              <a:extLst>
                <a:ext uri="{909E8E84-426E-40DD-AFC4-6F175D3DCCD1}">
                  <a14:hiddenFill xmlns:a14="http://schemas.microsoft.com/office/drawing/2010/main">
                    <a:solidFill>
                      <a:srgbClr val="FFFFFF"/>
                    </a:solidFill>
                  </a14:hiddenFill>
                </a:ext>
              </a:extLst>
            </p:spPr>
          </p:pic>
        </p:grpSp>
        <p:pic>
          <p:nvPicPr>
            <p:cNvPr id="2058" name="Picture 10" descr="Image result for microsoft ed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83057" y="4707853"/>
              <a:ext cx="603532" cy="44222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automated tes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051" y="5150081"/>
              <a:ext cx="654506" cy="52986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428087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 You Already Have A Test Automation Pipeline?</a:t>
            </a:r>
          </a:p>
        </p:txBody>
      </p:sp>
      <p:grpSp>
        <p:nvGrpSpPr>
          <p:cNvPr id="34" name="Group 33"/>
          <p:cNvGrpSpPr/>
          <p:nvPr/>
        </p:nvGrpSpPr>
        <p:grpSpPr>
          <a:xfrm>
            <a:off x="714063" y="1426899"/>
            <a:ext cx="1813600" cy="1781596"/>
            <a:chOff x="3980530" y="1871531"/>
            <a:chExt cx="4847824" cy="4847825"/>
          </a:xfrm>
        </p:grpSpPr>
        <p:pic>
          <p:nvPicPr>
            <p:cNvPr id="35" name="Picture 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8" name="Group 217"/>
          <p:cNvGrpSpPr/>
          <p:nvPr/>
        </p:nvGrpSpPr>
        <p:grpSpPr>
          <a:xfrm>
            <a:off x="2527663" y="1426899"/>
            <a:ext cx="1813600" cy="1781596"/>
            <a:chOff x="3980530" y="1871531"/>
            <a:chExt cx="4847824" cy="4847825"/>
          </a:xfrm>
        </p:grpSpPr>
        <p:pic>
          <p:nvPicPr>
            <p:cNvPr id="219" name="Picture 21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p:cNvGrpSpPr/>
          <p:nvPr/>
        </p:nvGrpSpPr>
        <p:grpSpPr>
          <a:xfrm>
            <a:off x="4333625" y="1426899"/>
            <a:ext cx="1813600" cy="1781596"/>
            <a:chOff x="3980530" y="1871531"/>
            <a:chExt cx="4847824" cy="4847825"/>
          </a:xfrm>
        </p:grpSpPr>
        <p:pic>
          <p:nvPicPr>
            <p:cNvPr id="223" name="Picture 22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p:cNvGrpSpPr/>
          <p:nvPr/>
        </p:nvGrpSpPr>
        <p:grpSpPr>
          <a:xfrm>
            <a:off x="6138396" y="1426899"/>
            <a:ext cx="1813600" cy="1781596"/>
            <a:chOff x="3980530" y="1871531"/>
            <a:chExt cx="4847824" cy="4847825"/>
          </a:xfrm>
        </p:grpSpPr>
        <p:pic>
          <p:nvPicPr>
            <p:cNvPr id="227" name="Picture 22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2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2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0" name="Group 229"/>
          <p:cNvGrpSpPr/>
          <p:nvPr/>
        </p:nvGrpSpPr>
        <p:grpSpPr>
          <a:xfrm>
            <a:off x="7951996" y="1426899"/>
            <a:ext cx="1813600" cy="1781596"/>
            <a:chOff x="3980530" y="1871531"/>
            <a:chExt cx="4847824" cy="4847825"/>
          </a:xfrm>
        </p:grpSpPr>
        <p:pic>
          <p:nvPicPr>
            <p:cNvPr id="231" name="Picture 23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4" name="Group 233"/>
          <p:cNvGrpSpPr/>
          <p:nvPr/>
        </p:nvGrpSpPr>
        <p:grpSpPr>
          <a:xfrm>
            <a:off x="9757958" y="1426899"/>
            <a:ext cx="1813600" cy="1781596"/>
            <a:chOff x="3980530" y="1871531"/>
            <a:chExt cx="4847824" cy="4847825"/>
          </a:xfrm>
        </p:grpSpPr>
        <p:pic>
          <p:nvPicPr>
            <p:cNvPr id="235" name="Picture 23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8" name="Group 237"/>
          <p:cNvGrpSpPr/>
          <p:nvPr/>
        </p:nvGrpSpPr>
        <p:grpSpPr>
          <a:xfrm>
            <a:off x="714063" y="2668282"/>
            <a:ext cx="1813600" cy="1781596"/>
            <a:chOff x="3980530" y="1871531"/>
            <a:chExt cx="4847824" cy="4847825"/>
          </a:xfrm>
        </p:grpSpPr>
        <p:pic>
          <p:nvPicPr>
            <p:cNvPr id="239" name="Picture 23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2" name="Group 241"/>
          <p:cNvGrpSpPr/>
          <p:nvPr/>
        </p:nvGrpSpPr>
        <p:grpSpPr>
          <a:xfrm>
            <a:off x="2527663" y="2668282"/>
            <a:ext cx="1813600" cy="1781596"/>
            <a:chOff x="3980530" y="1871531"/>
            <a:chExt cx="4847824" cy="4847825"/>
          </a:xfrm>
        </p:grpSpPr>
        <p:pic>
          <p:nvPicPr>
            <p:cNvPr id="243" name="Picture 24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6" name="Group 245"/>
          <p:cNvGrpSpPr/>
          <p:nvPr/>
        </p:nvGrpSpPr>
        <p:grpSpPr>
          <a:xfrm>
            <a:off x="4333625" y="2668282"/>
            <a:ext cx="1813600" cy="1781596"/>
            <a:chOff x="3980530" y="1871531"/>
            <a:chExt cx="4847824" cy="4847825"/>
          </a:xfrm>
        </p:grpSpPr>
        <p:pic>
          <p:nvPicPr>
            <p:cNvPr id="247" name="Picture 24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4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0" name="Group 249"/>
          <p:cNvGrpSpPr/>
          <p:nvPr/>
        </p:nvGrpSpPr>
        <p:grpSpPr>
          <a:xfrm>
            <a:off x="6138396" y="2668282"/>
            <a:ext cx="1813600" cy="1781596"/>
            <a:chOff x="3980530" y="1871531"/>
            <a:chExt cx="4847824" cy="4847825"/>
          </a:xfrm>
        </p:grpSpPr>
        <p:pic>
          <p:nvPicPr>
            <p:cNvPr id="251" name="Picture 25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4" name="Group 253"/>
          <p:cNvGrpSpPr/>
          <p:nvPr/>
        </p:nvGrpSpPr>
        <p:grpSpPr>
          <a:xfrm>
            <a:off x="7951996" y="2668282"/>
            <a:ext cx="1813600" cy="1781596"/>
            <a:chOff x="3980530" y="1871531"/>
            <a:chExt cx="4847824" cy="4847825"/>
          </a:xfrm>
        </p:grpSpPr>
        <p:pic>
          <p:nvPicPr>
            <p:cNvPr id="255" name="Picture 25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5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8" name="Group 257"/>
          <p:cNvGrpSpPr/>
          <p:nvPr/>
        </p:nvGrpSpPr>
        <p:grpSpPr>
          <a:xfrm>
            <a:off x="9757958" y="2668282"/>
            <a:ext cx="1813600" cy="1781596"/>
            <a:chOff x="3980530" y="1871531"/>
            <a:chExt cx="4847824" cy="4847825"/>
          </a:xfrm>
        </p:grpSpPr>
        <p:pic>
          <p:nvPicPr>
            <p:cNvPr id="259" name="Picture 25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2" name="Group 261"/>
          <p:cNvGrpSpPr/>
          <p:nvPr/>
        </p:nvGrpSpPr>
        <p:grpSpPr>
          <a:xfrm>
            <a:off x="714063" y="3909665"/>
            <a:ext cx="1813600" cy="1781596"/>
            <a:chOff x="3980530" y="1871531"/>
            <a:chExt cx="4847824" cy="4847825"/>
          </a:xfrm>
        </p:grpSpPr>
        <p:pic>
          <p:nvPicPr>
            <p:cNvPr id="263" name="Picture 26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6" name="Group 265"/>
          <p:cNvGrpSpPr/>
          <p:nvPr/>
        </p:nvGrpSpPr>
        <p:grpSpPr>
          <a:xfrm>
            <a:off x="2527663" y="3909665"/>
            <a:ext cx="1813600" cy="1781596"/>
            <a:chOff x="3980530" y="1871531"/>
            <a:chExt cx="4847824" cy="4847825"/>
          </a:xfrm>
        </p:grpSpPr>
        <p:pic>
          <p:nvPicPr>
            <p:cNvPr id="267" name="Picture 26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6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6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0" name="Group 269"/>
          <p:cNvGrpSpPr/>
          <p:nvPr/>
        </p:nvGrpSpPr>
        <p:grpSpPr>
          <a:xfrm>
            <a:off x="4333625" y="3909665"/>
            <a:ext cx="1813600" cy="1781596"/>
            <a:chOff x="3980530" y="1871531"/>
            <a:chExt cx="4847824" cy="4847825"/>
          </a:xfrm>
        </p:grpSpPr>
        <p:pic>
          <p:nvPicPr>
            <p:cNvPr id="271" name="Picture 27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4" name="Group 273"/>
          <p:cNvGrpSpPr/>
          <p:nvPr/>
        </p:nvGrpSpPr>
        <p:grpSpPr>
          <a:xfrm>
            <a:off x="6138396" y="3909665"/>
            <a:ext cx="1813600" cy="1781596"/>
            <a:chOff x="3980530" y="1871531"/>
            <a:chExt cx="4847824" cy="4847825"/>
          </a:xfrm>
        </p:grpSpPr>
        <p:pic>
          <p:nvPicPr>
            <p:cNvPr id="275" name="Picture 27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7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7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8" name="Group 277"/>
          <p:cNvGrpSpPr/>
          <p:nvPr/>
        </p:nvGrpSpPr>
        <p:grpSpPr>
          <a:xfrm>
            <a:off x="7951996" y="3909665"/>
            <a:ext cx="1813600" cy="1781596"/>
            <a:chOff x="3980530" y="1871531"/>
            <a:chExt cx="4847824" cy="4847825"/>
          </a:xfrm>
        </p:grpSpPr>
        <p:pic>
          <p:nvPicPr>
            <p:cNvPr id="279" name="Picture 27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2" name="Group 281"/>
          <p:cNvGrpSpPr/>
          <p:nvPr/>
        </p:nvGrpSpPr>
        <p:grpSpPr>
          <a:xfrm>
            <a:off x="9757958" y="3909665"/>
            <a:ext cx="1813600" cy="1781596"/>
            <a:chOff x="3980530" y="1871531"/>
            <a:chExt cx="4847824" cy="4847825"/>
          </a:xfrm>
        </p:grpSpPr>
        <p:pic>
          <p:nvPicPr>
            <p:cNvPr id="283" name="Picture 28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6" name="Group 285"/>
          <p:cNvGrpSpPr/>
          <p:nvPr/>
        </p:nvGrpSpPr>
        <p:grpSpPr>
          <a:xfrm>
            <a:off x="714063" y="5151048"/>
            <a:ext cx="1813600" cy="1781596"/>
            <a:chOff x="3980530" y="1871531"/>
            <a:chExt cx="4847824" cy="4847825"/>
          </a:xfrm>
        </p:grpSpPr>
        <p:pic>
          <p:nvPicPr>
            <p:cNvPr id="287" name="Picture 28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8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8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0" name="Group 289"/>
          <p:cNvGrpSpPr/>
          <p:nvPr/>
        </p:nvGrpSpPr>
        <p:grpSpPr>
          <a:xfrm>
            <a:off x="2527663" y="5151048"/>
            <a:ext cx="1813600" cy="1781596"/>
            <a:chOff x="3980530" y="1871531"/>
            <a:chExt cx="4847824" cy="4847825"/>
          </a:xfrm>
        </p:grpSpPr>
        <p:pic>
          <p:nvPicPr>
            <p:cNvPr id="291" name="Picture 290"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2"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4" name="Group 293"/>
          <p:cNvGrpSpPr/>
          <p:nvPr/>
        </p:nvGrpSpPr>
        <p:grpSpPr>
          <a:xfrm>
            <a:off x="4333625" y="5151048"/>
            <a:ext cx="1813600" cy="1781596"/>
            <a:chOff x="3980530" y="1871531"/>
            <a:chExt cx="4847824" cy="4847825"/>
          </a:xfrm>
        </p:grpSpPr>
        <p:pic>
          <p:nvPicPr>
            <p:cNvPr id="295" name="Picture 294"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296"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297"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8" name="Group 297"/>
          <p:cNvGrpSpPr/>
          <p:nvPr/>
        </p:nvGrpSpPr>
        <p:grpSpPr>
          <a:xfrm>
            <a:off x="6138396" y="5151048"/>
            <a:ext cx="1813600" cy="1781596"/>
            <a:chOff x="3980530" y="1871531"/>
            <a:chExt cx="4847824" cy="4847825"/>
          </a:xfrm>
        </p:grpSpPr>
        <p:pic>
          <p:nvPicPr>
            <p:cNvPr id="299" name="Picture 298"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0"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1"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2" name="Group 301"/>
          <p:cNvGrpSpPr/>
          <p:nvPr/>
        </p:nvGrpSpPr>
        <p:grpSpPr>
          <a:xfrm>
            <a:off x="7951996" y="5151048"/>
            <a:ext cx="1813600" cy="1781596"/>
            <a:chOff x="3980530" y="1871531"/>
            <a:chExt cx="4847824" cy="4847825"/>
          </a:xfrm>
        </p:grpSpPr>
        <p:pic>
          <p:nvPicPr>
            <p:cNvPr id="303" name="Picture 302"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4"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5"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6" name="Group 305"/>
          <p:cNvGrpSpPr/>
          <p:nvPr/>
        </p:nvGrpSpPr>
        <p:grpSpPr>
          <a:xfrm>
            <a:off x="9757958" y="5151048"/>
            <a:ext cx="1813600" cy="1781596"/>
            <a:chOff x="3980530" y="1871531"/>
            <a:chExt cx="4847824" cy="4847825"/>
          </a:xfrm>
        </p:grpSpPr>
        <p:pic>
          <p:nvPicPr>
            <p:cNvPr id="307" name="Picture 306" descr="Image result for compute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308" name="Picture 2" descr="Image result for automated tes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309" name="Picture 2" descr="Image result for automated tes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34504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science resul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3646" y="2359788"/>
            <a:ext cx="4876800" cy="35718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15123198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1685108"/>
            <a:ext cx="11286308" cy="4981931"/>
          </a:xfrm>
          <a:prstGeom prst="rect">
            <a:avLst/>
          </a:prstGeom>
        </p:spPr>
      </p:pic>
      <p:sp>
        <p:nvSpPr>
          <p:cNvPr id="7" name="Title 1"/>
          <p:cNvSpPr>
            <a:spLocks noGrp="1"/>
          </p:cNvSpPr>
          <p:nvPr>
            <p:ph type="title"/>
          </p:nvPr>
        </p:nvSpPr>
        <p:spPr>
          <a:xfrm>
            <a:off x="2527663" y="250031"/>
            <a:ext cx="10515600" cy="1325563"/>
          </a:xfrm>
        </p:spPr>
        <p:txBody>
          <a:bodyPr/>
          <a:lstStyle/>
          <a:p>
            <a:pPr lvl="0">
              <a:lnSpc>
                <a:spcPct val="100000"/>
              </a:lnSpc>
              <a:spcBef>
                <a:spcPts val="0"/>
              </a:spcBef>
              <a:defRPr/>
            </a:pPr>
            <a:r>
              <a:rPr lang="en-US" dirty="0" smtClean="0"/>
              <a:t>Can </a:t>
            </a:r>
            <a:r>
              <a:rPr lang="en-US" dirty="0"/>
              <a:t>anyone on </a:t>
            </a:r>
            <a:r>
              <a:rPr lang="en-US" dirty="0" smtClean="0"/>
              <a:t>Your </a:t>
            </a:r>
            <a:r>
              <a:rPr lang="en-US" dirty="0"/>
              <a:t>team do this? </a:t>
            </a:r>
          </a:p>
        </p:txBody>
      </p:sp>
    </p:spTree>
    <p:extLst>
      <p:ext uri="{BB962C8B-B14F-4D97-AF65-F5344CB8AC3E}">
        <p14:creationId xmlns:p14="http://schemas.microsoft.com/office/powerpoint/2010/main" val="27493764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Pipelines Solve This Problem</a:t>
            </a:r>
            <a:endParaRPr lang="en-US" dirty="0"/>
          </a:p>
        </p:txBody>
      </p:sp>
      <p:sp>
        <p:nvSpPr>
          <p:cNvPr id="3" name="Content Placeholder 2"/>
          <p:cNvSpPr>
            <a:spLocks noGrp="1"/>
          </p:cNvSpPr>
          <p:nvPr>
            <p:ph idx="1"/>
          </p:nvPr>
        </p:nvSpPr>
        <p:spPr/>
        <p:txBody>
          <a:bodyPr/>
          <a:lstStyle/>
          <a:p>
            <a:r>
              <a:rPr lang="en-US" dirty="0" smtClean="0"/>
              <a:t>This is what the test automation pipeline gives you:</a:t>
            </a:r>
          </a:p>
          <a:p>
            <a:pPr marL="0" indent="0">
              <a:buNone/>
            </a:pPr>
            <a:r>
              <a:rPr lang="en-US" dirty="0" smtClean="0"/>
              <a:t>-all these awesome things through testing! (need a picture)</a:t>
            </a:r>
            <a:endParaRPr lang="en-US" dirty="0"/>
          </a:p>
        </p:txBody>
      </p:sp>
    </p:spTree>
    <p:extLst>
      <p:ext uri="{BB962C8B-B14F-4D97-AF65-F5344CB8AC3E}">
        <p14:creationId xmlns:p14="http://schemas.microsoft.com/office/powerpoint/2010/main" val="146399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79986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years Ago, Our Team Was Not Very Happy</a:t>
            </a:r>
            <a:endParaRPr lang="en-US" dirty="0"/>
          </a:p>
        </p:txBody>
      </p:sp>
      <p:pic>
        <p:nvPicPr>
          <p:cNvPr id="10242" name="Picture 2" descr="Image result for sad pan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920" y="1694997"/>
            <a:ext cx="4771118" cy="477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88918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Push Button: Get Test</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5128" y="2212700"/>
            <a:ext cx="3944846" cy="3944846"/>
          </a:xfrm>
          <a:prstGeom prst="rect">
            <a:avLst/>
          </a:prstGeom>
        </p:spPr>
      </p:pic>
      <p:pic>
        <p:nvPicPr>
          <p:cNvPr id="7178" name="Picture 10" descr="Image result for push butt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20" y="2884866"/>
            <a:ext cx="2706416" cy="2706416"/>
          </a:xfrm>
          <a:prstGeom prst="rect">
            <a:avLst/>
          </a:prstGeom>
          <a:noFill/>
          <a:extLst>
            <a:ext uri="{909E8E84-426E-40DD-AFC4-6F175D3DCCD1}">
              <a14:hiddenFill xmlns:a14="http://schemas.microsoft.com/office/drawing/2010/main">
                <a:solidFill>
                  <a:srgbClr val="FFFFFF"/>
                </a:solidFill>
              </a14:hiddenFill>
            </a:ext>
          </a:extLst>
        </p:spPr>
      </p:pic>
      <p:sp>
        <p:nvSpPr>
          <p:cNvPr id="10" name="Plus 9"/>
          <p:cNvSpPr/>
          <p:nvPr/>
        </p:nvSpPr>
        <p:spPr>
          <a:xfrm>
            <a:off x="3000058" y="3724994"/>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qual 10"/>
          <p:cNvSpPr/>
          <p:nvPr/>
        </p:nvSpPr>
        <p:spPr>
          <a:xfrm>
            <a:off x="7928745"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 name="Group 3"/>
          <p:cNvGrpSpPr/>
          <p:nvPr/>
        </p:nvGrpSpPr>
        <p:grpSpPr>
          <a:xfrm>
            <a:off x="8812666" y="2765332"/>
            <a:ext cx="2852260" cy="2839583"/>
            <a:chOff x="8812666" y="2765332"/>
            <a:chExt cx="2852260" cy="2839583"/>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666" y="2765332"/>
              <a:ext cx="2852260" cy="2839583"/>
            </a:xfrm>
            <a:prstGeom prst="rect">
              <a:avLst/>
            </a:prstGeom>
          </p:spPr>
        </p:pic>
        <p:grpSp>
          <p:nvGrpSpPr>
            <p:cNvPr id="9" name="Group 8"/>
            <p:cNvGrpSpPr/>
            <p:nvPr/>
          </p:nvGrpSpPr>
          <p:grpSpPr>
            <a:xfrm>
              <a:off x="9682945" y="3058293"/>
              <a:ext cx="808482" cy="1058323"/>
              <a:chOff x="3980530" y="1871531"/>
              <a:chExt cx="4847824" cy="4847825"/>
            </a:xfrm>
          </p:grpSpPr>
          <p:pic>
            <p:nvPicPr>
              <p:cNvPr id="12" name="Picture 11" descr="Image result for comput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80530" y="1871531"/>
                <a:ext cx="4847824" cy="484782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automated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40058" y="2968906"/>
                <a:ext cx="2418123" cy="181359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automated tes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9713" y="2916820"/>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p:cNvGrpSpPr/>
            <p:nvPr/>
          </p:nvGrpSpPr>
          <p:grpSpPr>
            <a:xfrm>
              <a:off x="10397677" y="3232403"/>
              <a:ext cx="761035" cy="594565"/>
              <a:chOff x="623627" y="2391409"/>
              <a:chExt cx="3808071" cy="3808071"/>
            </a:xfrm>
          </p:grpSpPr>
          <p:pic>
            <p:nvPicPr>
              <p:cNvPr id="16" name="Picture 6" descr="Image result for iphon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3627" y="2391409"/>
                <a:ext cx="3808071" cy="380807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automated te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56569" y="321250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10069598" y="3990159"/>
              <a:ext cx="536294" cy="608198"/>
              <a:chOff x="9156096" y="2120145"/>
              <a:chExt cx="2526153" cy="4079335"/>
            </a:xfrm>
          </p:grpSpPr>
          <p:pic>
            <p:nvPicPr>
              <p:cNvPr id="19" name="Picture 8" descr="Image result for android phon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498526" y="2120145"/>
                <a:ext cx="2045333" cy="40793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automated tes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56096" y="2928394"/>
                <a:ext cx="2526153" cy="189461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5666742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Core Concept &amp; Components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5540362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4" name="Picture 2" descr="Image result for generic pi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997" y="2489815"/>
            <a:ext cx="4762500" cy="35718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38827" y="1740317"/>
            <a:ext cx="10935222" cy="584775"/>
          </a:xfrm>
          <a:prstGeom prst="rect">
            <a:avLst/>
          </a:prstGeom>
          <a:noFill/>
        </p:spPr>
        <p:txBody>
          <a:bodyPr wrap="square" rtlCol="0">
            <a:spAutoFit/>
          </a:bodyPr>
          <a:lstStyle/>
          <a:p>
            <a:pPr algn="ctr"/>
            <a:r>
              <a:rPr lang="en-US" sz="3200" b="1" u="sng" dirty="0" smtClean="0">
                <a:solidFill>
                  <a:srgbClr val="FF0000"/>
                </a:solidFill>
              </a:rPr>
              <a:t>Generic:</a:t>
            </a:r>
            <a:r>
              <a:rPr lang="en-US" sz="3200" b="1" dirty="0" smtClean="0"/>
              <a:t> Able To Support Testing For Any Product</a:t>
            </a:r>
            <a:endParaRPr lang="en-US" sz="3200" b="1" dirty="0"/>
          </a:p>
        </p:txBody>
      </p:sp>
    </p:spTree>
    <p:extLst>
      <p:ext uri="{BB962C8B-B14F-4D97-AF65-F5344CB8AC3E}">
        <p14:creationId xmlns:p14="http://schemas.microsoft.com/office/powerpoint/2010/main" val="38960882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a:r>
            <a:endParaRPr lang="en-US" dirty="0"/>
          </a:p>
        </p:txBody>
      </p:sp>
      <p:pic>
        <p:nvPicPr>
          <p:cNvPr id="1026" name="Picture 2" descr="https://lh3.googleusercontent.com/HVCF8idqZw0xazvjudaT-oMAUUvZnm6cIw1vH5UUX6u031xSR5tQ7EPrWSM3wL5-Q54ZLV7xkei8aEH8zVOI4qsi-5EyPryG5x9494M_btyGcnQrl7DedWSNTccMxeHjhdp_GVxGptZKvtc2VAMDaQ7QUf5tzMJ8lFZ1fkamTlQ_ouA9rfSR4oTcI7CiXB9uvHkIM7QzIppAYkS8pKT75BSEjW5JsUBYYq-ZztPezjnmAs4ScBjyLonDOYIzhtAWIvkqGIiR8NgxszK_lEGSZehJr9lbywWQWM9AlE916JgXS2pmGuweRPctqI-ECX7eIT-G-fRe_ZrW6VhZbDQ58Kd3zWNRZG03U2wg9-gAyWQ9RqYDWw_Bn72N2eDT0n2j2d7d3OOjeJ0Q4prgbqw5lNr3MCmzG-DptLhPFw5YCz4NLu02bpttaNi2NRTIAaGE-ZrotbwrpxHdBWgnRbtcJd5m-_q-0xj8yc7ZPfq52aRXF6X3WRtD8niChRyneH5yHotKhMP9UOM07jc2FPUh1NGJcd5v2H_jh6xenQZTlGSGAdU93OpHr95Ccm-g3J59PZ-lLJAURrBPBgfmyJtEIAXgSV7f436OwbPHMCofp8JICCHjL3-K5Q=w664-h884-n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651" y="1667086"/>
            <a:ext cx="2533197" cy="33775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555240" y="1704409"/>
            <a:ext cx="5185990" cy="4936914"/>
          </a:xfrm>
          <a:prstGeom prst="rect">
            <a:avLst/>
          </a:prstGeom>
        </p:spPr>
      </p:pic>
      <p:pic>
        <p:nvPicPr>
          <p:cNvPr id="1030" name="Picture 6" descr="https://lh3.googleusercontent.com/fw2eBrQhcXX6FbJjYHkxGvyUKxXnDYNk9iGcUiv0x5Vlza39Q17lseQ8RDa3BGr0fPB3wZhWirloKbPHTm8K3xfMgQ1rGzJPhHgETMRzBbuxgfWrjEzpzqd-qyslIpX3J4kTsqnA9ldYXvG7Uzt7EAuXBEUj8cDbgWLH9bnEV9L1T5oK3E02ufqM2NPTZOTI81vAidZhPgAAZKd4XpnfT1BmXnWh747Vfap8AYD87pxYGxfkz8YzwFtkQHZ99EdK6NAtSGpulhlqsFP_j2Z20JdY3AY_ClW2DqYb2z231pKMfac3diUXdD2vA3kTwTmxoZTVAYoVXQLYqUviRHQqyZhIszPbM_T_j7TmxN2mgTLsxnRkDbSEjy2sElxLuukYaHRCLYHZg6u6mb61pqOoqnP2WsdzWiXvt98pUbTTrKDsDF2F3S2jQPKtGLXLvphFh6C9u32zp5DHUDC6j3_fYRXa5dImZz83-_cM9lxKTord5mJslNj7pK-gKFbJCzLuZpFijdHX0k7De5KWM7wcB96AKJVPiQ0eqLS3kjiEYUjFQKLS_-gc_SuLRXPHNjGa9phv5EYLyi6IBh8N9Dw9D9YVqlB4lX7-8K-Xg9o9qZu1AF_4oNhkRQ=w1179-h884-n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33848" y="1667086"/>
            <a:ext cx="3521392" cy="29441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123422" y="5206684"/>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a:t>
            </a:r>
            <a:r>
              <a:rPr lang="en-US" sz="3000" b="0" cap="none" spc="0" dirty="0" err="1" smtClean="0">
                <a:ln w="0"/>
                <a:solidFill>
                  <a:srgbClr val="FF0000"/>
                </a:solidFill>
                <a:effectLst>
                  <a:outerShdw blurRad="38100" dist="19050" dir="2700000" algn="tl" rotWithShape="0">
                    <a:schemeClr val="dk1">
                      <a:alpha val="40000"/>
                    </a:schemeClr>
                  </a:outerShdw>
                </a:effectLst>
              </a:rPr>
              <a:t>mkonkolowicz</a:t>
            </a:r>
            <a:endParaRPr lang="en-US" sz="3000" b="0" cap="none" spc="0" dirty="0">
              <a:ln w="0"/>
              <a:solidFill>
                <a:srgbClr val="FF0000"/>
              </a:solidFill>
              <a:effectLst>
                <a:outerShdw blurRad="38100" dist="19050" dir="2700000" algn="tl" rotWithShape="0">
                  <a:schemeClr val="dk1">
                    <a:alpha val="40000"/>
                  </a:schemeClr>
                </a:outerShdw>
              </a:effectLst>
            </a:endParaRPr>
          </a:p>
        </p:txBody>
      </p:sp>
      <p:sp>
        <p:nvSpPr>
          <p:cNvPr id="10" name="Rectangle 9"/>
          <p:cNvSpPr/>
          <p:nvPr/>
        </p:nvSpPr>
        <p:spPr>
          <a:xfrm>
            <a:off x="2123422" y="5879251"/>
            <a:ext cx="3415818" cy="553998"/>
          </a:xfrm>
          <a:prstGeom prst="rect">
            <a:avLst/>
          </a:prstGeom>
          <a:noFill/>
        </p:spPr>
        <p:txBody>
          <a:bodyPr wrap="square" lIns="91440" tIns="45720" rIns="91440" bIns="45720">
            <a:spAutoFit/>
          </a:bodyPr>
          <a:lstStyle/>
          <a:p>
            <a:pPr algn="ctr"/>
            <a:r>
              <a:rPr lang="en-US" sz="3000" b="0" cap="none" spc="0" dirty="0" smtClean="0">
                <a:ln w="0"/>
                <a:solidFill>
                  <a:srgbClr val="FF0000"/>
                </a:solidFill>
                <a:effectLst>
                  <a:outerShdw blurRad="38100" dist="19050" dir="2700000" algn="tl" rotWithShape="0">
                    <a:schemeClr val="dk1">
                      <a:alpha val="40000"/>
                    </a:schemeClr>
                  </a:outerShdw>
                </a:effectLst>
              </a:rPr>
              <a:t>http://macie-j.me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58529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Automation Pipeline Core Concepts</a:t>
            </a:r>
            <a:endParaRPr lang="en-US" dirty="0"/>
          </a:p>
        </p:txBody>
      </p:sp>
      <p:pic>
        <p:nvPicPr>
          <p:cNvPr id="8196" name="Picture 4" descr="Image result for sdl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0923" y="2542311"/>
            <a:ext cx="5539831" cy="3492503"/>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rot="10800000">
            <a:off x="8391539" y="3961005"/>
            <a:ext cx="1818430" cy="327557"/>
          </a:xfrm>
          <a:prstGeom prst="rightArrow">
            <a:avLst>
              <a:gd name="adj1" fmla="val 44098"/>
              <a:gd name="adj2" fmla="val 500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939452" y="1739794"/>
            <a:ext cx="10066571" cy="584775"/>
          </a:xfrm>
          <a:prstGeom prst="rect">
            <a:avLst/>
          </a:prstGeom>
          <a:noFill/>
        </p:spPr>
        <p:txBody>
          <a:bodyPr wrap="square" rtlCol="0">
            <a:spAutoFit/>
          </a:bodyPr>
          <a:lstStyle/>
          <a:p>
            <a:pPr algn="ctr"/>
            <a:r>
              <a:rPr lang="en-US" sz="3200" b="1" u="sng" dirty="0" smtClean="0">
                <a:solidFill>
                  <a:srgbClr val="FF0000"/>
                </a:solidFill>
              </a:rPr>
              <a:t>Developed </a:t>
            </a:r>
            <a:r>
              <a:rPr lang="en-US" sz="3200" b="1" u="sng" dirty="0">
                <a:solidFill>
                  <a:srgbClr val="FF0000"/>
                </a:solidFill>
              </a:rPr>
              <a:t>Early:</a:t>
            </a:r>
            <a:r>
              <a:rPr lang="en-US" sz="3200" b="1" dirty="0"/>
              <a:t> </a:t>
            </a:r>
            <a:r>
              <a:rPr lang="en-US" sz="3200" b="1" dirty="0" smtClean="0"/>
              <a:t>Disambiguate Test Execution Problems</a:t>
            </a:r>
            <a:endParaRPr lang="en-US" sz="3200" b="1" dirty="0"/>
          </a:p>
        </p:txBody>
      </p:sp>
    </p:spTree>
    <p:extLst>
      <p:ext uri="{BB962C8B-B14F-4D97-AF65-F5344CB8AC3E}">
        <p14:creationId xmlns:p14="http://schemas.microsoft.com/office/powerpoint/2010/main" val="264003550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Orchestrator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163" y="1769671"/>
            <a:ext cx="5610745" cy="2135812"/>
          </a:xfrm>
          <a:prstGeom prst="rect">
            <a:avLst/>
          </a:prstGeom>
        </p:spPr>
      </p:pic>
      <p:pic>
        <p:nvPicPr>
          <p:cNvPr id="5122" name="Picture 2" descr="Image result for tf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642" y="3856672"/>
            <a:ext cx="2762250" cy="180975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vst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19016" y="4008120"/>
            <a:ext cx="2189190" cy="15429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jenk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6200" y="3543195"/>
            <a:ext cx="3771265" cy="2470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6695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Components: Test Exe Environment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877" y="1910397"/>
            <a:ext cx="6246921" cy="1792923"/>
          </a:xfrm>
          <a:prstGeom prst="rect">
            <a:avLst/>
          </a:prstGeom>
        </p:spPr>
      </p:pic>
      <p:pic>
        <p:nvPicPr>
          <p:cNvPr id="6146" name="Picture 2" descr="Image result for sauce lab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3770" y="3376594"/>
            <a:ext cx="4934902" cy="2467451"/>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xamarin test clou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64597" y="5169518"/>
            <a:ext cx="4685023" cy="113221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perfecto mobi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0447" y="5037120"/>
            <a:ext cx="2958310" cy="11833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Image result for microsoft tes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0447" y="4003091"/>
            <a:ext cx="3036138" cy="121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0871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1440" y="2931160"/>
            <a:ext cx="2873692" cy="287369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452" y="3426788"/>
            <a:ext cx="4636136" cy="176481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93561" y="3876357"/>
            <a:ext cx="4334786" cy="1244123"/>
          </a:xfrm>
          <a:prstGeom prst="rect">
            <a:avLst/>
          </a:prstGeom>
        </p:spPr>
      </p:pic>
      <p:sp>
        <p:nvSpPr>
          <p:cNvPr id="6" name="Plus 5"/>
          <p:cNvSpPr/>
          <p:nvPr/>
        </p:nvSpPr>
        <p:spPr>
          <a:xfrm>
            <a:off x="3804100" y="3711931"/>
            <a:ext cx="965200" cy="102616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802880" y="3877791"/>
            <a:ext cx="883920" cy="720566"/>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17072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120588" y="2243431"/>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5121926" y="454190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5849721" y="3777591"/>
            <a:ext cx="413850" cy="764315"/>
            <a:chOff x="5849721" y="3777591"/>
            <a:chExt cx="413850" cy="764315"/>
          </a:xfrm>
        </p:grpSpPr>
        <p:cxnSp>
          <p:nvCxnSpPr>
            <p:cNvPr id="7" name="Straight Arrow Connector 6"/>
            <p:cNvCxnSpPr>
              <a:endCxn id="10" idx="0"/>
            </p:cNvCxnSpPr>
            <p:nvPr/>
          </p:nvCxnSpPr>
          <p:spPr>
            <a:xfrm>
              <a:off x="6056646" y="3777591"/>
              <a:ext cx="0" cy="764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849721" y="385948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71823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10" name="Rounded Rectangle 9"/>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4" name="Group 3"/>
          <p:cNvGrpSpPr/>
          <p:nvPr/>
        </p:nvGrpSpPr>
        <p:grpSpPr>
          <a:xfrm>
            <a:off x="2641473" y="4749562"/>
            <a:ext cx="1513840" cy="461665"/>
            <a:chOff x="2641473" y="4749562"/>
            <a:chExt cx="1513840" cy="461665"/>
          </a:xfrm>
        </p:grpSpPr>
        <p:cxnSp>
          <p:nvCxnSpPr>
            <p:cNvPr id="9" name="Straight Arrow Connector 8"/>
            <p:cNvCxnSpPr>
              <a:stCxn id="8" idx="1"/>
              <a:endCxn id="10"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128661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Pick A Test Orchestrator</a:t>
            </a:r>
            <a:endParaRPr lang="en-US" dirty="0"/>
          </a:p>
        </p:txBody>
      </p:sp>
      <p:sp>
        <p:nvSpPr>
          <p:cNvPr id="5" name="Diamond 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Infrastructure?</a:t>
            </a:r>
            <a:endParaRPr lang="en-US" sz="2400" b="1" dirty="0"/>
          </a:p>
        </p:txBody>
      </p:sp>
      <p:sp>
        <p:nvSpPr>
          <p:cNvPr id="8" name="Diamond 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3" name="Rounded Rectangle 12"/>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7" name="Straight Arrow Connector 6"/>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6" name="Group 5"/>
          <p:cNvGrpSpPr/>
          <p:nvPr/>
        </p:nvGrpSpPr>
        <p:grpSpPr>
          <a:xfrm>
            <a:off x="7995793" y="4785120"/>
            <a:ext cx="1324529" cy="461665"/>
            <a:chOff x="7995793" y="4785120"/>
            <a:chExt cx="1324529" cy="461665"/>
          </a:xfrm>
        </p:grpSpPr>
        <p:cxnSp>
          <p:nvCxnSpPr>
            <p:cNvPr id="14" name="Straight Arrow Connector 13"/>
            <p:cNvCxnSpPr>
              <a:endCxn id="13" idx="1"/>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2" name="Rounded Rectangle 11"/>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Open Source </a:t>
            </a:r>
            <a:endParaRPr lang="en-US" sz="2400" b="1" dirty="0"/>
          </a:p>
        </p:txBody>
      </p:sp>
      <p:grpSp>
        <p:nvGrpSpPr>
          <p:cNvPr id="15" name="Group 14"/>
          <p:cNvGrpSpPr/>
          <p:nvPr/>
        </p:nvGrpSpPr>
        <p:grpSpPr>
          <a:xfrm>
            <a:off x="2641473" y="4749562"/>
            <a:ext cx="1513840" cy="461665"/>
            <a:chOff x="2641473" y="4749562"/>
            <a:chExt cx="1513840" cy="461665"/>
          </a:xfrm>
        </p:grpSpPr>
        <p:cxnSp>
          <p:nvCxnSpPr>
            <p:cNvPr id="16" name="Straight Arrow Connector 15"/>
            <p:cNvCxnSpPr>
              <a:endCxn id="12"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25865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Existing Orchestrator</a:t>
            </a:r>
            <a:endParaRPr lang="en-US" dirty="0"/>
          </a:p>
        </p:txBody>
      </p:sp>
      <p:pic>
        <p:nvPicPr>
          <p:cNvPr id="6" name="LoginVSTSSetupBuild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4070" y="1703591"/>
            <a:ext cx="11225982" cy="4948545"/>
          </a:xfrm>
          <a:prstGeom prst="rect">
            <a:avLst/>
          </a:prstGeom>
        </p:spPr>
      </p:pic>
    </p:spTree>
    <p:extLst>
      <p:ext uri="{BB962C8B-B14F-4D97-AF65-F5344CB8AC3E}">
        <p14:creationId xmlns:p14="http://schemas.microsoft.com/office/powerpoint/2010/main" val="42000967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5" name="Diamond 4"/>
          <p:cNvSpPr/>
          <p:nvPr/>
        </p:nvSpPr>
        <p:spPr>
          <a:xfrm>
            <a:off x="4365777" y="3712925"/>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Supports Product Tech Stack?</a:t>
            </a:r>
            <a:endParaRPr lang="en-US" sz="2400" b="1" dirty="0"/>
          </a:p>
        </p:txBody>
      </p:sp>
      <p:sp>
        <p:nvSpPr>
          <p:cNvPr id="10" name="Rounded Rectangle 9"/>
          <p:cNvSpPr/>
          <p:nvPr/>
        </p:nvSpPr>
        <p:spPr>
          <a:xfrm>
            <a:off x="5364993" y="5525756"/>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Configure Existing!!!!</a:t>
            </a:r>
            <a:endParaRPr lang="en-US" sz="2400" b="1" dirty="0"/>
          </a:p>
        </p:txBody>
      </p:sp>
      <p:grpSp>
        <p:nvGrpSpPr>
          <p:cNvPr id="3" name="Group 2"/>
          <p:cNvGrpSpPr/>
          <p:nvPr/>
        </p:nvGrpSpPr>
        <p:grpSpPr>
          <a:xfrm>
            <a:off x="6092788" y="3251043"/>
            <a:ext cx="413850" cy="461882"/>
            <a:chOff x="6092788" y="3251043"/>
            <a:chExt cx="413850" cy="461882"/>
          </a:xfrm>
        </p:grpSpPr>
        <p:cxnSp>
          <p:nvCxnSpPr>
            <p:cNvPr id="7" name="Straight Arrow Connector 6"/>
            <p:cNvCxnSpPr>
              <a:endCxn id="5" idx="0"/>
            </p:cNvCxnSpPr>
            <p:nvPr/>
          </p:nvCxnSpPr>
          <p:spPr>
            <a:xfrm flipH="1">
              <a:off x="6299714" y="3330767"/>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6092788" y="325104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8" name="Diamond 7"/>
          <p:cNvSpPr/>
          <p:nvPr/>
        </p:nvSpPr>
        <p:spPr>
          <a:xfrm>
            <a:off x="4365777" y="1796390"/>
            <a:ext cx="386787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grpSp>
        <p:nvGrpSpPr>
          <p:cNvPr id="4" name="Group 3"/>
          <p:cNvGrpSpPr/>
          <p:nvPr/>
        </p:nvGrpSpPr>
        <p:grpSpPr>
          <a:xfrm>
            <a:off x="6092788" y="5132215"/>
            <a:ext cx="413850" cy="461665"/>
            <a:chOff x="6092788" y="5132215"/>
            <a:chExt cx="413850" cy="461665"/>
          </a:xfrm>
        </p:grpSpPr>
        <p:cxnSp>
          <p:nvCxnSpPr>
            <p:cNvPr id="13" name="Straight Arrow Connector 12"/>
            <p:cNvCxnSpPr/>
            <p:nvPr/>
          </p:nvCxnSpPr>
          <p:spPr>
            <a:xfrm flipH="1">
              <a:off x="6299712" y="5171968"/>
              <a:ext cx="1" cy="3821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92788" y="5132215"/>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60480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Pick A Test Environment</a:t>
            </a:r>
            <a:endParaRPr lang="en-US" dirty="0"/>
          </a:p>
        </p:txBody>
      </p:sp>
      <p:sp>
        <p:nvSpPr>
          <p:cNvPr id="15" name="Diamond 14"/>
          <p:cNvSpPr/>
          <p:nvPr/>
        </p:nvSpPr>
        <p:spPr>
          <a:xfrm>
            <a:off x="4085865" y="1850395"/>
            <a:ext cx="3967803"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Existing Environment?</a:t>
            </a:r>
            <a:endParaRPr lang="en-US" sz="2400" b="1" dirty="0"/>
          </a:p>
        </p:txBody>
      </p:sp>
      <p:sp>
        <p:nvSpPr>
          <p:cNvPr id="16" name="Rounded Rectangle 15"/>
          <p:cNvSpPr/>
          <p:nvPr/>
        </p:nvSpPr>
        <p:spPr>
          <a:xfrm>
            <a:off x="772033" y="4436835"/>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Skillfully Acquire</a:t>
            </a:r>
            <a:endParaRPr lang="en-US" sz="2400" b="1" dirty="0"/>
          </a:p>
        </p:txBody>
      </p:sp>
      <p:grpSp>
        <p:nvGrpSpPr>
          <p:cNvPr id="5" name="Group 4"/>
          <p:cNvGrpSpPr/>
          <p:nvPr/>
        </p:nvGrpSpPr>
        <p:grpSpPr>
          <a:xfrm>
            <a:off x="2641473" y="4749562"/>
            <a:ext cx="1513840" cy="461665"/>
            <a:chOff x="2641473" y="4749562"/>
            <a:chExt cx="1513840" cy="461665"/>
          </a:xfrm>
        </p:grpSpPr>
        <p:cxnSp>
          <p:nvCxnSpPr>
            <p:cNvPr id="14" name="Straight Arrow Connector 13"/>
            <p:cNvCxnSpPr>
              <a:stCxn id="18" idx="1"/>
              <a:endCxn id="16" idx="3"/>
            </p:cNvCxnSpPr>
            <p:nvPr/>
          </p:nvCxnSpPr>
          <p:spPr>
            <a:xfrm flipH="1">
              <a:off x="2641473" y="4980395"/>
              <a:ext cx="1513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221948" y="4749562"/>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18" name="Diamond 17"/>
          <p:cNvSpPr/>
          <p:nvPr/>
        </p:nvSpPr>
        <p:spPr>
          <a:xfrm>
            <a:off x="4155313" y="4213315"/>
            <a:ext cx="3840480" cy="153416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Budget?</a:t>
            </a:r>
            <a:endParaRPr lang="en-US" sz="2400" b="1" dirty="0"/>
          </a:p>
        </p:txBody>
      </p:sp>
      <p:sp>
        <p:nvSpPr>
          <p:cNvPr id="19" name="Rounded Rectangle 18"/>
          <p:cNvSpPr/>
          <p:nvPr/>
        </p:nvSpPr>
        <p:spPr>
          <a:xfrm>
            <a:off x="9320322" y="4436834"/>
            <a:ext cx="1869440" cy="1087120"/>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Paid Tool</a:t>
            </a:r>
            <a:endParaRPr lang="en-US" sz="2400" b="1" dirty="0"/>
          </a:p>
        </p:txBody>
      </p:sp>
      <p:grpSp>
        <p:nvGrpSpPr>
          <p:cNvPr id="3" name="Group 2"/>
          <p:cNvGrpSpPr/>
          <p:nvPr/>
        </p:nvGrpSpPr>
        <p:grpSpPr>
          <a:xfrm>
            <a:off x="5868628" y="3384555"/>
            <a:ext cx="413850" cy="828760"/>
            <a:chOff x="5868628" y="3384555"/>
            <a:chExt cx="413850" cy="828760"/>
          </a:xfrm>
        </p:grpSpPr>
        <p:cxnSp>
          <p:nvCxnSpPr>
            <p:cNvPr id="12" name="Straight Arrow Connector 11"/>
            <p:cNvCxnSpPr/>
            <p:nvPr/>
          </p:nvCxnSpPr>
          <p:spPr>
            <a:xfrm>
              <a:off x="6078638" y="3384555"/>
              <a:ext cx="0" cy="828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5868628" y="3500583"/>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N</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grpSp>
        <p:nvGrpSpPr>
          <p:cNvPr id="4" name="Group 3"/>
          <p:cNvGrpSpPr/>
          <p:nvPr/>
        </p:nvGrpSpPr>
        <p:grpSpPr>
          <a:xfrm>
            <a:off x="7995793" y="4785120"/>
            <a:ext cx="1324529" cy="461665"/>
            <a:chOff x="7995793" y="4785120"/>
            <a:chExt cx="1324529" cy="461665"/>
          </a:xfrm>
        </p:grpSpPr>
        <p:cxnSp>
          <p:nvCxnSpPr>
            <p:cNvPr id="20" name="Straight Arrow Connector 19"/>
            <p:cNvCxnSpPr/>
            <p:nvPr/>
          </p:nvCxnSpPr>
          <p:spPr>
            <a:xfrm flipV="1">
              <a:off x="7995793" y="4983615"/>
              <a:ext cx="1324529" cy="13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404227" y="4785120"/>
              <a:ext cx="413850" cy="461665"/>
            </a:xfrm>
            <a:prstGeom prst="rect">
              <a:avLst/>
            </a:prstGeom>
            <a:noFill/>
          </p:spPr>
          <p:txBody>
            <a:bodyPr wrap="square" lIns="91440" tIns="45720" rIns="91440" bIns="45720">
              <a:spAutoFit/>
            </a:bodyPr>
            <a:lstStyle/>
            <a:p>
              <a:pPr algn="ctr"/>
              <a:r>
                <a:rPr lang="en-US" sz="2400" b="0" cap="none" spc="0" dirty="0" smtClean="0">
                  <a:ln w="0"/>
                  <a:solidFill>
                    <a:schemeClr val="tx1"/>
                  </a:solidFill>
                  <a:effectLst>
                    <a:outerShdw blurRad="38100" dist="19050" dir="2700000" algn="tl" rotWithShape="0">
                      <a:schemeClr val="dk1">
                        <a:alpha val="40000"/>
                      </a:schemeClr>
                    </a:outerShdw>
                  </a:effectLst>
                </a:rPr>
                <a:t>Y</a:t>
              </a:r>
              <a:endParaRPr lang="en-US" sz="2400" b="0" cap="none" spc="0" dirty="0">
                <a:ln w="0"/>
                <a:solidFill>
                  <a:schemeClr val="tx1"/>
                </a:solidFill>
                <a:effectLst>
                  <a:outerShdw blurRad="38100" dist="19050" dir="2700000" algn="tl" rotWithShape="0">
                    <a:schemeClr val="dk1">
                      <a:alpha val="40000"/>
                    </a:schemeClr>
                  </a:outerShdw>
                </a:effectLst>
              </a:endParaRPr>
            </a:p>
          </p:txBody>
        </p:sp>
      </p:grpSp>
      <p:sp>
        <p:nvSpPr>
          <p:cNvPr id="23" name="Rounded Rectangle 22"/>
          <p:cNvSpPr/>
          <p:nvPr/>
        </p:nvSpPr>
        <p:spPr>
          <a:xfrm>
            <a:off x="1258526" y="5958439"/>
            <a:ext cx="896454" cy="465128"/>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Beg for $</a:t>
            </a:r>
            <a:endParaRPr lang="en-US" sz="1400" b="1" dirty="0"/>
          </a:p>
        </p:txBody>
      </p:sp>
      <p:cxnSp>
        <p:nvCxnSpPr>
          <p:cNvPr id="24" name="Straight Arrow Connector 23"/>
          <p:cNvCxnSpPr>
            <a:stCxn id="16" idx="2"/>
            <a:endCxn id="23" idx="0"/>
          </p:cNvCxnSpPr>
          <p:nvPr/>
        </p:nvCxnSpPr>
        <p:spPr>
          <a:xfrm>
            <a:off x="1706753" y="5523955"/>
            <a:ext cx="0" cy="434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3" idx="3"/>
            <a:endCxn id="19" idx="2"/>
          </p:cNvCxnSpPr>
          <p:nvPr/>
        </p:nvCxnSpPr>
        <p:spPr>
          <a:xfrm flipV="1">
            <a:off x="2154980" y="5523954"/>
            <a:ext cx="8100062" cy="6670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6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Title Source Tech!</a:t>
            </a:r>
            <a:endParaRPr lang="en-US" dirty="0"/>
          </a:p>
        </p:txBody>
      </p:sp>
      <p:pic>
        <p:nvPicPr>
          <p:cNvPr id="8" name="Picture 7"/>
          <p:cNvPicPr>
            <a:picLocks noChangeAspect="1"/>
          </p:cNvPicPr>
          <p:nvPr/>
        </p:nvPicPr>
        <p:blipFill>
          <a:blip r:embed="rId3"/>
          <a:stretch>
            <a:fillRect/>
          </a:stretch>
        </p:blipFill>
        <p:spPr>
          <a:xfrm>
            <a:off x="480476" y="1685109"/>
            <a:ext cx="3240960" cy="4752813"/>
          </a:xfrm>
          <a:prstGeom prst="rect">
            <a:avLst/>
          </a:prstGeom>
        </p:spPr>
      </p:pic>
      <p:pic>
        <p:nvPicPr>
          <p:cNvPr id="9" name="Picture 8"/>
          <p:cNvPicPr>
            <a:picLocks noChangeAspect="1"/>
          </p:cNvPicPr>
          <p:nvPr/>
        </p:nvPicPr>
        <p:blipFill>
          <a:blip r:embed="rId4"/>
          <a:stretch>
            <a:fillRect/>
          </a:stretch>
        </p:blipFill>
        <p:spPr>
          <a:xfrm>
            <a:off x="7249290" y="1685109"/>
            <a:ext cx="4436829" cy="3392586"/>
          </a:xfrm>
          <a:prstGeom prst="rect">
            <a:avLst/>
          </a:prstGeom>
        </p:spPr>
      </p:pic>
      <p:sp>
        <p:nvSpPr>
          <p:cNvPr id="10" name="Rectangle 9"/>
          <p:cNvSpPr/>
          <p:nvPr/>
        </p:nvSpPr>
        <p:spPr>
          <a:xfrm>
            <a:off x="1536808" y="5514592"/>
            <a:ext cx="10410863" cy="923330"/>
          </a:xfrm>
          <a:prstGeom prst="rect">
            <a:avLst/>
          </a:prstGeom>
          <a:noFill/>
        </p:spPr>
        <p:txBody>
          <a:bodyPr wrap="none" lIns="91440" tIns="45720" rIns="91440" bIns="45720">
            <a:spAutoFit/>
          </a:bodyPr>
          <a:lstStyle/>
          <a:p>
            <a:pPr algn="ctr"/>
            <a:r>
              <a:rPr lang="en-US" sz="5400" b="1" cap="none" spc="0" dirty="0" smtClean="0">
                <a:ln w="0"/>
                <a:solidFill>
                  <a:srgbClr val="C00000"/>
                </a:solidFill>
                <a:effectLst>
                  <a:outerShdw blurRad="38100" dist="19050" dir="2700000" algn="tl" rotWithShape="0">
                    <a:schemeClr val="dk1">
                      <a:alpha val="40000"/>
                    </a:schemeClr>
                  </a:outerShdw>
                </a:effectLst>
              </a:rPr>
              <a:t>http://www.titlesourcecareers.com</a:t>
            </a:r>
            <a:endParaRPr lang="en-US" sz="5400" b="1" cap="none" spc="0" dirty="0">
              <a:ln w="0"/>
              <a:solidFill>
                <a:srgbClr val="C00000"/>
              </a:solidFill>
              <a:effectLst>
                <a:outerShdw blurRad="38100" dist="19050" dir="2700000" algn="tl" rotWithShape="0">
                  <a:schemeClr val="dk1">
                    <a:alpha val="40000"/>
                  </a:schemeClr>
                </a:outerShdw>
              </a:effectLst>
            </a:endParaRPr>
          </a:p>
        </p:txBody>
      </p:sp>
      <p:sp>
        <p:nvSpPr>
          <p:cNvPr id="11" name="Rectangle 10"/>
          <p:cNvSpPr/>
          <p:nvPr/>
        </p:nvSpPr>
        <p:spPr>
          <a:xfrm>
            <a:off x="3914228" y="1791677"/>
            <a:ext cx="3142270"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tweet!</a:t>
            </a:r>
            <a:endParaRPr lang="en-US" sz="54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p:cNvSpPr/>
          <p:nvPr/>
        </p:nvSpPr>
        <p:spPr>
          <a:xfrm>
            <a:off x="3914228" y="3169807"/>
            <a:ext cx="3710824" cy="923330"/>
          </a:xfrm>
          <a:prstGeom prst="rect">
            <a:avLst/>
          </a:prstGeom>
          <a:noFill/>
        </p:spPr>
        <p:txBody>
          <a:bodyPr wrap="none" lIns="91440" tIns="45720" rIns="91440" bIns="45720">
            <a:spAutoFit/>
          </a:bodyPr>
          <a:lstStyle/>
          <a:p>
            <a:pPr algn="ctr"/>
            <a:r>
              <a:rPr lang="en-US" sz="5400" dirty="0" smtClean="0">
                <a:ln w="0"/>
                <a:effectLst>
                  <a:outerShdw blurRad="38100" dist="19050" dir="2700000" algn="tl" rotWithShape="0">
                    <a:schemeClr val="dk1">
                      <a:alpha val="40000"/>
                    </a:schemeClr>
                  </a:outerShdw>
                </a:effectLst>
              </a:rPr>
              <a:t>We podcast!</a:t>
            </a:r>
            <a:endParaRPr lang="en-US" sz="5400" b="0" cap="none" spc="0" dirty="0">
              <a:ln w="0"/>
              <a:solidFill>
                <a:schemeClr val="tx1"/>
              </a:solidFill>
              <a:effectLst>
                <a:outerShdw blurRad="38100" dist="19050" dir="2700000" algn="tl" rotWithShape="0">
                  <a:schemeClr val="dk1">
                    <a:alpha val="40000"/>
                  </a:schemeClr>
                </a:outerShdw>
              </a:effectLst>
            </a:endParaRPr>
          </a:p>
        </p:txBody>
      </p:sp>
      <p:cxnSp>
        <p:nvCxnSpPr>
          <p:cNvPr id="14" name="Straight Arrow Connector 13"/>
          <p:cNvCxnSpPr/>
          <p:nvPr/>
        </p:nvCxnSpPr>
        <p:spPr>
          <a:xfrm flipH="1">
            <a:off x="1962421" y="2715007"/>
            <a:ext cx="2348322" cy="1530422"/>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6505303" y="3984170"/>
            <a:ext cx="1549786" cy="931245"/>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7390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Sauce, XTC and MTM</a:t>
            </a:r>
            <a:endParaRPr lang="en-US" dirty="0"/>
          </a:p>
        </p:txBody>
      </p:sp>
      <p:pic>
        <p:nvPicPr>
          <p:cNvPr id="5" name="LoginSauceLab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7638" y="1685540"/>
            <a:ext cx="11203085" cy="4970899"/>
          </a:xfrm>
          <a:prstGeom prst="rect">
            <a:avLst/>
          </a:prstGeom>
        </p:spPr>
      </p:pic>
    </p:spTree>
    <p:extLst>
      <p:ext uri="{BB962C8B-B14F-4D97-AF65-F5344CB8AC3E}">
        <p14:creationId xmlns:p14="http://schemas.microsoft.com/office/powerpoint/2010/main" val="321251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Implementation:  Sauce, XTC and MTM</a:t>
            </a:r>
            <a:endParaRPr lang="en-US" dirty="0"/>
          </a:p>
        </p:txBody>
      </p:sp>
      <p:pic>
        <p:nvPicPr>
          <p:cNvPr id="3" name="LoginXTC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2394" y="1666568"/>
            <a:ext cx="11237657" cy="4980038"/>
          </a:xfrm>
          <a:prstGeom prst="rect">
            <a:avLst/>
          </a:prstGeom>
        </p:spPr>
      </p:pic>
    </p:spTree>
    <p:extLst>
      <p:ext uri="{BB962C8B-B14F-4D97-AF65-F5344CB8AC3E}">
        <p14:creationId xmlns:p14="http://schemas.microsoft.com/office/powerpoint/2010/main" val="2338199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Sauce, XTC and MTM</a:t>
            </a:r>
            <a:endParaRPr lang="en-US" dirty="0"/>
          </a:p>
        </p:txBody>
      </p:sp>
      <p:pic>
        <p:nvPicPr>
          <p:cNvPr id="4" name="MT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5023" y="1696719"/>
            <a:ext cx="11250645" cy="4927601"/>
          </a:xfrm>
          <a:prstGeom prst="rect">
            <a:avLst/>
          </a:prstGeom>
        </p:spPr>
      </p:pic>
    </p:spTree>
    <p:extLst>
      <p:ext uri="{BB962C8B-B14F-4D97-AF65-F5344CB8AC3E}">
        <p14:creationId xmlns:p14="http://schemas.microsoft.com/office/powerpoint/2010/main" val="81813362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Hook Up Your Components</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08" y="3426788"/>
            <a:ext cx="4636136" cy="176481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5967" y="3687132"/>
            <a:ext cx="4334786" cy="1244123"/>
          </a:xfrm>
          <a:prstGeom prst="rect">
            <a:avLst/>
          </a:prstGeom>
        </p:spPr>
      </p:pic>
      <p:pic>
        <p:nvPicPr>
          <p:cNvPr id="2054" name="Picture 6" descr="Image result for config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6117" y="2443890"/>
            <a:ext cx="3892650" cy="3892651"/>
          </a:xfrm>
          <a:prstGeom prst="rect">
            <a:avLst/>
          </a:prstGeom>
          <a:noFill/>
          <a:extLst>
            <a:ext uri="{909E8E84-426E-40DD-AFC4-6F175D3DCCD1}">
              <a14:hiddenFill xmlns:a14="http://schemas.microsoft.com/office/drawing/2010/main">
                <a:solidFill>
                  <a:srgbClr val="FFFFFF"/>
                </a:solidFill>
              </a14:hiddenFill>
            </a:ext>
          </a:extLst>
        </p:spPr>
      </p:pic>
      <p:sp>
        <p:nvSpPr>
          <p:cNvPr id="8" name="Striped Right Arrow 7"/>
          <p:cNvSpPr/>
          <p:nvPr/>
        </p:nvSpPr>
        <p:spPr>
          <a:xfrm>
            <a:off x="2704808" y="1693715"/>
            <a:ext cx="6956385" cy="983848"/>
          </a:xfrm>
          <a:prstGeom prst="stripedRightArrow">
            <a:avLst/>
          </a:prstGeom>
          <a:gradFill flip="none" rotWithShape="1">
            <a:gsLst>
              <a:gs pos="0">
                <a:schemeClr val="accent6"/>
              </a:gs>
              <a:gs pos="100000">
                <a:srgbClr val="FF0000"/>
              </a:gs>
            </a:gsLst>
            <a:path path="circle">
              <a:fillToRect l="100000" b="100000"/>
            </a:path>
            <a:tileRect t="-100000" r="-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CONNECTIVITY</a:t>
            </a:r>
            <a:endParaRPr lang="en-US" b="1" dirty="0"/>
          </a:p>
        </p:txBody>
      </p:sp>
    </p:spTree>
    <p:extLst>
      <p:ext uri="{BB962C8B-B14F-4D97-AF65-F5344CB8AC3E}">
        <p14:creationId xmlns:p14="http://schemas.microsoft.com/office/powerpoint/2010/main" val="21424419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Adding Machines In TFS</a:t>
            </a:r>
            <a:endParaRPr lang="en-US" dirty="0"/>
          </a:p>
        </p:txBody>
      </p:sp>
      <p:pic>
        <p:nvPicPr>
          <p:cNvPr id="5" name="AddMachinesTF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26426" y="1696174"/>
            <a:ext cx="11164003" cy="4947694"/>
          </a:xfrm>
          <a:prstGeom prst="rect">
            <a:avLst/>
          </a:prstGeom>
        </p:spPr>
      </p:pic>
    </p:spTree>
    <p:extLst>
      <p:ext uri="{BB962C8B-B14F-4D97-AF65-F5344CB8AC3E}">
        <p14:creationId xmlns:p14="http://schemas.microsoft.com/office/powerpoint/2010/main" val="3170630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Choice: Adding Machines In MTM</a:t>
            </a:r>
            <a:endParaRPr lang="en-US" dirty="0"/>
          </a:p>
        </p:txBody>
      </p:sp>
      <p:pic>
        <p:nvPicPr>
          <p:cNvPr id="5" name="SettingUpMTMAgent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2145" y="1683695"/>
            <a:ext cx="11279308" cy="5179185"/>
          </a:xfrm>
          <a:prstGeom prst="rect">
            <a:avLst/>
          </a:prstGeom>
        </p:spPr>
      </p:pic>
    </p:spTree>
    <p:extLst>
      <p:ext uri="{BB962C8B-B14F-4D97-AF65-F5344CB8AC3E}">
        <p14:creationId xmlns:p14="http://schemas.microsoft.com/office/powerpoint/2010/main" val="26290900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4: Define Your Trigger Strategy</a:t>
            </a:r>
            <a:endParaRPr lang="en-US" dirty="0"/>
          </a:p>
        </p:txBody>
      </p:sp>
      <p:pic>
        <p:nvPicPr>
          <p:cNvPr id="4106" name="Picture 10" descr="Image result for toy soldier musk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366" y="3517260"/>
            <a:ext cx="3659528" cy="274464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toy soldi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7651" y="3517260"/>
            <a:ext cx="4690681" cy="29143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01062" y="2374011"/>
            <a:ext cx="10090840" cy="923330"/>
          </a:xfrm>
          <a:prstGeom prst="rect">
            <a:avLst/>
          </a:prstGeom>
          <a:noFill/>
        </p:spPr>
        <p:txBody>
          <a:bodyPr wrap="none" lIns="91440" tIns="45720" rIns="91440" bIns="45720">
            <a:spAutoFit/>
          </a:bodyPr>
          <a:lstStyle/>
          <a:p>
            <a:pPr algn="ctr"/>
            <a:r>
              <a:rPr lang="en-US" sz="5400" b="0" cap="none" spc="0" dirty="0" smtClean="0">
                <a:ln w="0"/>
                <a:solidFill>
                  <a:schemeClr val="tx1"/>
                </a:solidFill>
                <a:effectLst>
                  <a:outerShdw blurRad="38100" dist="19050" dir="2700000" algn="tl" rotWithShape="0">
                    <a:schemeClr val="dk1">
                      <a:alpha val="40000"/>
                    </a:schemeClr>
                  </a:outerShdw>
                </a:effectLst>
              </a:rPr>
              <a:t>Which Rate Is Right For Your Team?</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666058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Nightly Automated Runs</a:t>
            </a:r>
            <a:endParaRPr lang="en-US" dirty="0"/>
          </a:p>
        </p:txBody>
      </p:sp>
      <p:pic>
        <p:nvPicPr>
          <p:cNvPr id="5" name="SettingATrigger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463" y="1684478"/>
            <a:ext cx="11245266" cy="4958203"/>
          </a:xfrm>
          <a:prstGeom prst="rect">
            <a:avLst/>
          </a:prstGeom>
        </p:spPr>
      </p:pic>
    </p:spTree>
    <p:extLst>
      <p:ext uri="{BB962C8B-B14F-4D97-AF65-F5344CB8AC3E}">
        <p14:creationId xmlns:p14="http://schemas.microsoft.com/office/powerpoint/2010/main" val="21708352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5: Define Your Execution Steps</a:t>
            </a:r>
            <a:endParaRPr lang="en-US" dirty="0"/>
          </a:p>
        </p:txBody>
      </p:sp>
      <p:graphicFrame>
        <p:nvGraphicFramePr>
          <p:cNvPr id="6" name="Diagram 5"/>
          <p:cNvGraphicFramePr/>
          <p:nvPr>
            <p:extLst>
              <p:ext uri="{D42A27DB-BD31-4B8C-83A1-F6EECF244321}">
                <p14:modId xmlns:p14="http://schemas.microsoft.com/office/powerpoint/2010/main" val="1805150152"/>
              </p:ext>
            </p:extLst>
          </p:nvPr>
        </p:nvGraphicFramePr>
        <p:xfrm>
          <a:off x="1109845" y="1354239"/>
          <a:ext cx="9919503" cy="5754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6848" y="2287214"/>
            <a:ext cx="3344017" cy="3344017"/>
          </a:xfrm>
          <a:prstGeom prst="rect">
            <a:avLst/>
          </a:prstGeom>
        </p:spPr>
      </p:pic>
    </p:spTree>
    <p:extLst>
      <p:ext uri="{BB962C8B-B14F-4D97-AF65-F5344CB8AC3E}">
        <p14:creationId xmlns:p14="http://schemas.microsoft.com/office/powerpoint/2010/main" val="5833767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a:t>
            </a:r>
            <a:r>
              <a:rPr lang="en-US" dirty="0" err="1" smtClean="0"/>
              <a:t>Build,Copy,Deploy,Run,Publish</a:t>
            </a:r>
            <a:endParaRPr lang="en-US" dirty="0"/>
          </a:p>
        </p:txBody>
      </p:sp>
      <p:pic>
        <p:nvPicPr>
          <p:cNvPr id="5" name="SettingUpTestSteps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91924" y="1696395"/>
            <a:ext cx="11221656" cy="4957944"/>
          </a:xfrm>
          <a:prstGeom prst="rect">
            <a:avLst/>
          </a:prstGeom>
        </p:spPr>
      </p:pic>
    </p:spTree>
    <p:extLst>
      <p:ext uri="{BB962C8B-B14F-4D97-AF65-F5344CB8AC3E}">
        <p14:creationId xmlns:p14="http://schemas.microsoft.com/office/powerpoint/2010/main" val="177650572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a:t>
            </a:r>
            <a:endParaRPr lang="en-US" dirty="0"/>
          </a:p>
        </p:txBody>
      </p:sp>
      <p:pic>
        <p:nvPicPr>
          <p:cNvPr id="1026" name="Picture 2" descr="Image result for testing pyram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446" y="2220603"/>
            <a:ext cx="8370563" cy="370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504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6: Educate Your Team</a:t>
            </a:r>
            <a:endParaRPr lang="en-US" dirty="0"/>
          </a:p>
        </p:txBody>
      </p:sp>
      <p:pic>
        <p:nvPicPr>
          <p:cNvPr id="6" name="Picture 5"/>
          <p:cNvPicPr>
            <a:picLocks noChangeAspect="1"/>
          </p:cNvPicPr>
          <p:nvPr/>
        </p:nvPicPr>
        <p:blipFill>
          <a:blip r:embed="rId3"/>
          <a:stretch>
            <a:fillRect/>
          </a:stretch>
        </p:blipFill>
        <p:spPr>
          <a:xfrm>
            <a:off x="492501" y="1701478"/>
            <a:ext cx="6684170" cy="2905246"/>
          </a:xfrm>
          <a:prstGeom prst="rect">
            <a:avLst/>
          </a:prstGeom>
        </p:spPr>
      </p:pic>
      <p:pic>
        <p:nvPicPr>
          <p:cNvPr id="7" name="Picture 6"/>
          <p:cNvPicPr>
            <a:picLocks noChangeAspect="1"/>
          </p:cNvPicPr>
          <p:nvPr/>
        </p:nvPicPr>
        <p:blipFill>
          <a:blip r:embed="rId4"/>
          <a:stretch>
            <a:fillRect/>
          </a:stretch>
        </p:blipFill>
        <p:spPr>
          <a:xfrm>
            <a:off x="7269268" y="1898248"/>
            <a:ext cx="4252308" cy="4398380"/>
          </a:xfrm>
          <a:prstGeom prst="rect">
            <a:avLst/>
          </a:prstGeom>
        </p:spPr>
      </p:pic>
      <p:pic>
        <p:nvPicPr>
          <p:cNvPr id="8" name="Picture 7"/>
          <p:cNvPicPr>
            <a:picLocks noChangeAspect="1"/>
          </p:cNvPicPr>
          <p:nvPr/>
        </p:nvPicPr>
        <p:blipFill>
          <a:blip r:embed="rId5"/>
          <a:stretch>
            <a:fillRect/>
          </a:stretch>
        </p:blipFill>
        <p:spPr>
          <a:xfrm>
            <a:off x="492501" y="4606724"/>
            <a:ext cx="6684170" cy="2071868"/>
          </a:xfrm>
          <a:prstGeom prst="rect">
            <a:avLst/>
          </a:prstGeom>
        </p:spPr>
      </p:pic>
    </p:spTree>
    <p:extLst>
      <p:ext uri="{BB962C8B-B14F-4D97-AF65-F5344CB8AC3E}">
        <p14:creationId xmlns:p14="http://schemas.microsoft.com/office/powerpoint/2010/main" val="9506289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Summary Emails</a:t>
            </a:r>
            <a:endParaRPr lang="en-US" dirty="0"/>
          </a:p>
        </p:txBody>
      </p:sp>
      <p:pic>
        <p:nvPicPr>
          <p:cNvPr id="5" name="Picture 4"/>
          <p:cNvPicPr>
            <a:picLocks noChangeAspect="1"/>
          </p:cNvPicPr>
          <p:nvPr/>
        </p:nvPicPr>
        <p:blipFill>
          <a:blip r:embed="rId3"/>
          <a:stretch>
            <a:fillRect/>
          </a:stretch>
        </p:blipFill>
        <p:spPr>
          <a:xfrm>
            <a:off x="548640" y="1766335"/>
            <a:ext cx="11109960" cy="4802105"/>
          </a:xfrm>
          <a:prstGeom prst="rect">
            <a:avLst/>
          </a:prstGeom>
        </p:spPr>
      </p:pic>
    </p:spTree>
    <p:extLst>
      <p:ext uri="{BB962C8B-B14F-4D97-AF65-F5344CB8AC3E}">
        <p14:creationId xmlns:p14="http://schemas.microsoft.com/office/powerpoint/2010/main" val="35624023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Setup: Dashboard</a:t>
            </a:r>
            <a:endParaRPr lang="en-US" dirty="0"/>
          </a:p>
        </p:txBody>
      </p:sp>
      <p:pic>
        <p:nvPicPr>
          <p:cNvPr id="5" name="DashboardOverviewx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3759" y="1694989"/>
            <a:ext cx="11232969" cy="4957796"/>
          </a:xfrm>
          <a:prstGeom prst="rect">
            <a:avLst/>
          </a:prstGeom>
        </p:spPr>
      </p:pic>
    </p:spTree>
    <p:extLst>
      <p:ext uri="{BB962C8B-B14F-4D97-AF65-F5344CB8AC3E}">
        <p14:creationId xmlns:p14="http://schemas.microsoft.com/office/powerpoint/2010/main" val="20254219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50136" y="3354883"/>
            <a:ext cx="1921764" cy="174798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9371" y="3679941"/>
            <a:ext cx="3100388" cy="1180208"/>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9748" y="4028149"/>
            <a:ext cx="2898862" cy="832000"/>
          </a:xfrm>
          <a:prstGeom prst="rect">
            <a:avLst/>
          </a:prstGeom>
        </p:spPr>
      </p:pic>
      <p:sp>
        <p:nvSpPr>
          <p:cNvPr id="6" name="Plus 5"/>
          <p:cNvSpPr/>
          <p:nvPr/>
        </p:nvSpPr>
        <p:spPr>
          <a:xfrm>
            <a:off x="4448222" y="3804241"/>
            <a:ext cx="645472" cy="679280"/>
          </a:xfrm>
          <a:prstGeom prst="mathPlus">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095415" y="3998610"/>
            <a:ext cx="591116" cy="476988"/>
          </a:xfrm>
          <a:prstGeom prst="mathEqual">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itle 2"/>
          <p:cNvSpPr>
            <a:spLocks noGrp="1"/>
          </p:cNvSpPr>
          <p:nvPr>
            <p:ph type="title"/>
          </p:nvPr>
        </p:nvSpPr>
        <p:spPr/>
        <p:txBody>
          <a:bodyPr/>
          <a:lstStyle/>
          <a:p>
            <a:r>
              <a:rPr lang="en-US" dirty="0" smtClean="0"/>
              <a:t>Test Automation Pipeline: Setup Summary</a:t>
            </a:r>
            <a:endParaRPr lang="en-US" dirty="0"/>
          </a:p>
        </p:txBody>
      </p:sp>
      <p:sp>
        <p:nvSpPr>
          <p:cNvPr id="10" name="Cloud 9"/>
          <p:cNvSpPr/>
          <p:nvPr/>
        </p:nvSpPr>
        <p:spPr>
          <a:xfrm>
            <a:off x="1494471" y="1880080"/>
            <a:ext cx="2535587"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 Orchestrator</a:t>
            </a:r>
            <a:endParaRPr lang="en-US" dirty="0"/>
          </a:p>
        </p:txBody>
      </p:sp>
      <p:sp>
        <p:nvSpPr>
          <p:cNvPr id="11" name="Cloud 10"/>
          <p:cNvSpPr/>
          <p:nvPr/>
        </p:nvSpPr>
        <p:spPr>
          <a:xfrm>
            <a:off x="4757540" y="188008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 Test Environment</a:t>
            </a:r>
            <a:endParaRPr lang="en-US" dirty="0"/>
          </a:p>
        </p:txBody>
      </p:sp>
      <p:sp>
        <p:nvSpPr>
          <p:cNvPr id="12" name="Cloud 11"/>
          <p:cNvSpPr/>
          <p:nvPr/>
        </p:nvSpPr>
        <p:spPr>
          <a:xfrm>
            <a:off x="8002103" y="1794793"/>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 Hook up Components</a:t>
            </a:r>
            <a:endParaRPr lang="en-US" dirty="0"/>
          </a:p>
        </p:txBody>
      </p:sp>
      <p:sp>
        <p:nvSpPr>
          <p:cNvPr id="13" name="Cloud 12"/>
          <p:cNvSpPr/>
          <p:nvPr/>
        </p:nvSpPr>
        <p:spPr>
          <a:xfrm>
            <a:off x="8061506"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 Education</a:t>
            </a:r>
            <a:endParaRPr lang="en-US" dirty="0"/>
          </a:p>
        </p:txBody>
      </p:sp>
      <p:sp>
        <p:nvSpPr>
          <p:cNvPr id="14" name="Cloud 13"/>
          <p:cNvSpPr/>
          <p:nvPr/>
        </p:nvSpPr>
        <p:spPr>
          <a:xfrm>
            <a:off x="4757539" y="505715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 Execution Steps </a:t>
            </a:r>
            <a:endParaRPr lang="en-US" dirty="0"/>
          </a:p>
        </p:txBody>
      </p:sp>
      <p:sp>
        <p:nvSpPr>
          <p:cNvPr id="15" name="Cloud 14"/>
          <p:cNvSpPr/>
          <p:nvPr/>
        </p:nvSpPr>
        <p:spPr>
          <a:xfrm>
            <a:off x="1453572" y="5102871"/>
            <a:ext cx="2337875" cy="152878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 Trigger Strategy </a:t>
            </a:r>
            <a:endParaRPr lang="en-US" dirty="0"/>
          </a:p>
        </p:txBody>
      </p:sp>
    </p:spTree>
    <p:extLst>
      <p:ext uri="{BB962C8B-B14F-4D97-AF65-F5344CB8AC3E}">
        <p14:creationId xmlns:p14="http://schemas.microsoft.com/office/powerpoint/2010/main" val="193982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Enabling </a:t>
            </a:r>
            <a:r>
              <a:rPr lang="en-US" dirty="0"/>
              <a:t>Our Quality Success Story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465" y="1683342"/>
            <a:ext cx="11379358" cy="5109343"/>
          </a:xfrm>
          <a:prstGeom prst="rect">
            <a:avLst/>
          </a:prstGeom>
        </p:spPr>
      </p:pic>
    </p:spTree>
    <p:extLst>
      <p:ext uri="{BB962C8B-B14F-4D97-AF65-F5344CB8AC3E}">
        <p14:creationId xmlns:p14="http://schemas.microsoft.com/office/powerpoint/2010/main" val="41980472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94184" y="2926392"/>
            <a:ext cx="11756789" cy="1754326"/>
          </a:xfrm>
          <a:prstGeom prst="rect">
            <a:avLst/>
          </a:prstGeom>
          <a:noFill/>
        </p:spPr>
        <p:txBody>
          <a:bodyPr wrap="square" lIns="91440" tIns="45720" rIns="91440" bIns="45720">
            <a:spAutoFit/>
          </a:bodyPr>
          <a:lstStyle/>
          <a:p>
            <a:pPr algn="ctr"/>
            <a:r>
              <a:rPr lang="en-US" sz="5400" b="1" u="sng"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Test Automation Pipelines</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What It Meant For Us</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3065664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Win: Speed</a:t>
            </a:r>
            <a:endParaRPr lang="en-US" dirty="0"/>
          </a:p>
        </p:txBody>
      </p:sp>
      <p:grpSp>
        <p:nvGrpSpPr>
          <p:cNvPr id="4" name="Group 3"/>
          <p:cNvGrpSpPr/>
          <p:nvPr/>
        </p:nvGrpSpPr>
        <p:grpSpPr>
          <a:xfrm>
            <a:off x="3797651" y="5258709"/>
            <a:ext cx="5146765" cy="1018903"/>
            <a:chOff x="2527663" y="4310742"/>
            <a:chExt cx="7883434" cy="1018903"/>
          </a:xfrm>
          <a:solidFill>
            <a:schemeClr val="accent6">
              <a:lumMod val="60000"/>
              <a:lumOff val="40000"/>
            </a:schemeClr>
          </a:solidFill>
        </p:grpSpPr>
        <p:sp>
          <p:nvSpPr>
            <p:cNvPr id="5" name="Right Arrow 4"/>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7" name="TextBox 6"/>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grpSp>
        <p:nvGrpSpPr>
          <p:cNvPr id="16" name="Group 15"/>
          <p:cNvGrpSpPr/>
          <p:nvPr/>
        </p:nvGrpSpPr>
        <p:grpSpPr>
          <a:xfrm>
            <a:off x="3753532" y="1941503"/>
            <a:ext cx="5146765" cy="1018903"/>
            <a:chOff x="2233869" y="4292779"/>
            <a:chExt cx="7883434" cy="1018903"/>
          </a:xfrm>
          <a:solidFill>
            <a:schemeClr val="accent4">
              <a:lumMod val="60000"/>
              <a:lumOff val="40000"/>
            </a:schemeClr>
          </a:solidFill>
        </p:grpSpPr>
        <p:sp>
          <p:nvSpPr>
            <p:cNvPr id="17" name="Right Arrow 16"/>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19" name="TextBox 18"/>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0" name="TextBox 19"/>
          <p:cNvSpPr txBox="1"/>
          <p:nvPr/>
        </p:nvSpPr>
        <p:spPr>
          <a:xfrm>
            <a:off x="433959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1" name="TextBox 20"/>
          <p:cNvSpPr txBox="1"/>
          <p:nvPr/>
        </p:nvSpPr>
        <p:spPr>
          <a:xfrm>
            <a:off x="520752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3962395" y="4643120"/>
            <a:ext cx="860058" cy="602123"/>
            <a:chOff x="3962395" y="4643120"/>
            <a:chExt cx="860058" cy="602123"/>
          </a:xfrm>
        </p:grpSpPr>
        <p:sp>
          <p:nvSpPr>
            <p:cNvPr id="29" name="Rectangle 28"/>
            <p:cNvSpPr/>
            <p:nvPr/>
          </p:nvSpPr>
          <p:spPr>
            <a:xfrm>
              <a:off x="3962395" y="4966736"/>
              <a:ext cx="860058" cy="2785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6" name="TextBox 35"/>
            <p:cNvSpPr txBox="1"/>
            <p:nvPr/>
          </p:nvSpPr>
          <p:spPr>
            <a:xfrm>
              <a:off x="4033520" y="4643120"/>
              <a:ext cx="641351" cy="369332"/>
            </a:xfrm>
            <a:prstGeom prst="rect">
              <a:avLst/>
            </a:prstGeom>
            <a:noFill/>
          </p:spPr>
          <p:txBody>
            <a:bodyPr wrap="square" rtlCol="0">
              <a:spAutoFit/>
            </a:bodyPr>
            <a:lstStyle/>
            <a:p>
              <a:r>
                <a:rPr lang="en-US" dirty="0" smtClean="0"/>
                <a:t>&lt; 50</a:t>
              </a:r>
              <a:endParaRPr lang="en-US" dirty="0"/>
            </a:p>
          </p:txBody>
        </p:sp>
      </p:grpSp>
      <p:grpSp>
        <p:nvGrpSpPr>
          <p:cNvPr id="9" name="Group 8"/>
          <p:cNvGrpSpPr/>
          <p:nvPr/>
        </p:nvGrpSpPr>
        <p:grpSpPr>
          <a:xfrm>
            <a:off x="6187440" y="3605248"/>
            <a:ext cx="920901" cy="1630813"/>
            <a:chOff x="6187440" y="3605248"/>
            <a:chExt cx="920901" cy="1630813"/>
          </a:xfrm>
        </p:grpSpPr>
        <p:sp>
          <p:nvSpPr>
            <p:cNvPr id="25" name="Rectangle 24"/>
            <p:cNvSpPr/>
            <p:nvPr/>
          </p:nvSpPr>
          <p:spPr>
            <a:xfrm>
              <a:off x="6187440" y="3942080"/>
              <a:ext cx="860058" cy="12939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7" name="TextBox 36"/>
            <p:cNvSpPr txBox="1"/>
            <p:nvPr/>
          </p:nvSpPr>
          <p:spPr>
            <a:xfrm>
              <a:off x="6309361" y="3605248"/>
              <a:ext cx="798980" cy="369332"/>
            </a:xfrm>
            <a:prstGeom prst="rect">
              <a:avLst/>
            </a:prstGeom>
            <a:noFill/>
          </p:spPr>
          <p:txBody>
            <a:bodyPr wrap="square" rtlCol="0">
              <a:spAutoFit/>
            </a:bodyPr>
            <a:lstStyle/>
            <a:p>
              <a:r>
                <a:rPr lang="en-US" dirty="0" smtClean="0"/>
                <a:t>1000</a:t>
              </a:r>
              <a:endParaRPr lang="en-US" dirty="0"/>
            </a:p>
          </p:txBody>
        </p:sp>
      </p:grpSp>
      <p:grpSp>
        <p:nvGrpSpPr>
          <p:cNvPr id="8" name="Group 7"/>
          <p:cNvGrpSpPr/>
          <p:nvPr/>
        </p:nvGrpSpPr>
        <p:grpSpPr>
          <a:xfrm>
            <a:off x="5068031" y="4326960"/>
            <a:ext cx="860058" cy="909101"/>
            <a:chOff x="5068031" y="4326960"/>
            <a:chExt cx="860058" cy="909101"/>
          </a:xfrm>
        </p:grpSpPr>
        <p:sp>
          <p:nvSpPr>
            <p:cNvPr id="28" name="Rectangle 27"/>
            <p:cNvSpPr/>
            <p:nvPr/>
          </p:nvSpPr>
          <p:spPr>
            <a:xfrm>
              <a:off x="5068031" y="4643120"/>
              <a:ext cx="860058" cy="592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8" name="TextBox 37"/>
            <p:cNvSpPr txBox="1"/>
            <p:nvPr/>
          </p:nvSpPr>
          <p:spPr>
            <a:xfrm>
              <a:off x="5248163" y="4326960"/>
              <a:ext cx="641351" cy="369332"/>
            </a:xfrm>
            <a:prstGeom prst="rect">
              <a:avLst/>
            </a:prstGeom>
            <a:noFill/>
          </p:spPr>
          <p:txBody>
            <a:bodyPr wrap="square" rtlCol="0">
              <a:spAutoFit/>
            </a:bodyPr>
            <a:lstStyle/>
            <a:p>
              <a:r>
                <a:rPr lang="en-US" dirty="0" smtClean="0"/>
                <a:t>500</a:t>
              </a:r>
              <a:endParaRPr lang="en-US" dirty="0"/>
            </a:p>
          </p:txBody>
        </p:sp>
      </p:grpSp>
      <p:grpSp>
        <p:nvGrpSpPr>
          <p:cNvPr id="10" name="Group 9"/>
          <p:cNvGrpSpPr/>
          <p:nvPr/>
        </p:nvGrpSpPr>
        <p:grpSpPr>
          <a:xfrm>
            <a:off x="7341395" y="2690730"/>
            <a:ext cx="860058" cy="2567979"/>
            <a:chOff x="7341395" y="2690730"/>
            <a:chExt cx="860058" cy="2567979"/>
          </a:xfrm>
        </p:grpSpPr>
        <p:sp>
          <p:nvSpPr>
            <p:cNvPr id="27" name="Rectangle 26"/>
            <p:cNvSpPr/>
            <p:nvPr/>
          </p:nvSpPr>
          <p:spPr>
            <a:xfrm>
              <a:off x="7341395" y="3006505"/>
              <a:ext cx="860058" cy="22522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Tests</a:t>
              </a:r>
              <a:endParaRPr lang="en-US" dirty="0"/>
            </a:p>
          </p:txBody>
        </p:sp>
        <p:sp>
          <p:nvSpPr>
            <p:cNvPr id="39" name="TextBox 38"/>
            <p:cNvSpPr txBox="1"/>
            <p:nvPr/>
          </p:nvSpPr>
          <p:spPr>
            <a:xfrm>
              <a:off x="7466626" y="2690730"/>
              <a:ext cx="725080" cy="369332"/>
            </a:xfrm>
            <a:prstGeom prst="rect">
              <a:avLst/>
            </a:prstGeom>
            <a:noFill/>
          </p:spPr>
          <p:txBody>
            <a:bodyPr wrap="square" rtlCol="0">
              <a:spAutoFit/>
            </a:bodyPr>
            <a:lstStyle/>
            <a:p>
              <a:r>
                <a:rPr lang="en-US" dirty="0" smtClean="0"/>
                <a:t>4000</a:t>
              </a:r>
              <a:endParaRPr lang="en-US" dirty="0"/>
            </a:p>
          </p:txBody>
        </p:sp>
      </p:grpSp>
      <p:grpSp>
        <p:nvGrpSpPr>
          <p:cNvPr id="11" name="Group 10"/>
          <p:cNvGrpSpPr/>
          <p:nvPr/>
        </p:nvGrpSpPr>
        <p:grpSpPr>
          <a:xfrm>
            <a:off x="3508543" y="3555559"/>
            <a:ext cx="5761558" cy="761714"/>
            <a:chOff x="3508543" y="3555559"/>
            <a:chExt cx="5761558" cy="761714"/>
          </a:xfrm>
        </p:grpSpPr>
        <p:cxnSp>
          <p:nvCxnSpPr>
            <p:cNvPr id="33" name="Straight Connector 32"/>
            <p:cNvCxnSpPr>
              <a:endCxn id="42" idx="1"/>
            </p:cNvCxnSpPr>
            <p:nvPr/>
          </p:nvCxnSpPr>
          <p:spPr>
            <a:xfrm flipV="1">
              <a:off x="3942070" y="3740225"/>
              <a:ext cx="4574913" cy="444454"/>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41" name="TextBox 40"/>
            <p:cNvSpPr txBox="1"/>
            <p:nvPr/>
          </p:nvSpPr>
          <p:spPr>
            <a:xfrm>
              <a:off x="3508543" y="3947941"/>
              <a:ext cx="578215" cy="369332"/>
            </a:xfrm>
            <a:prstGeom prst="rect">
              <a:avLst/>
            </a:prstGeom>
            <a:noFill/>
          </p:spPr>
          <p:txBody>
            <a:bodyPr wrap="square" rtlCol="0">
              <a:spAutoFit/>
            </a:bodyPr>
            <a:lstStyle/>
            <a:p>
              <a:r>
                <a:rPr lang="en-US" b="1" dirty="0" smtClean="0">
                  <a:solidFill>
                    <a:srgbClr val="FF0000"/>
                  </a:solidFill>
                </a:rPr>
                <a:t>3hr</a:t>
              </a:r>
              <a:endParaRPr lang="en-US" b="1" dirty="0">
                <a:solidFill>
                  <a:srgbClr val="FF0000"/>
                </a:solidFill>
              </a:endParaRPr>
            </a:p>
          </p:txBody>
        </p:sp>
        <p:sp>
          <p:nvSpPr>
            <p:cNvPr id="42" name="TextBox 41"/>
            <p:cNvSpPr txBox="1"/>
            <p:nvPr/>
          </p:nvSpPr>
          <p:spPr>
            <a:xfrm>
              <a:off x="8516983" y="3555559"/>
              <a:ext cx="753118" cy="369332"/>
            </a:xfrm>
            <a:prstGeom prst="rect">
              <a:avLst/>
            </a:prstGeom>
            <a:noFill/>
          </p:spPr>
          <p:txBody>
            <a:bodyPr wrap="square" rtlCol="0">
              <a:spAutoFit/>
            </a:bodyPr>
            <a:lstStyle/>
            <a:p>
              <a:r>
                <a:rPr lang="en-US" b="1" dirty="0" smtClean="0">
                  <a:solidFill>
                    <a:srgbClr val="FF0000"/>
                  </a:solidFill>
                </a:rPr>
                <a:t>3.5hr</a:t>
              </a:r>
              <a:endParaRPr lang="en-US" b="1" dirty="0">
                <a:solidFill>
                  <a:srgbClr val="FF0000"/>
                </a:solidFill>
              </a:endParaRPr>
            </a:p>
          </p:txBody>
        </p:sp>
      </p:grpSp>
      <p:graphicFrame>
        <p:nvGraphicFramePr>
          <p:cNvPr id="46" name="Diagram 45"/>
          <p:cNvGraphicFramePr/>
          <p:nvPr>
            <p:extLst>
              <p:ext uri="{D42A27DB-BD31-4B8C-83A1-F6EECF244321}">
                <p14:modId xmlns:p14="http://schemas.microsoft.com/office/powerpoint/2010/main" val="863924306"/>
              </p:ext>
            </p:extLst>
          </p:nvPr>
        </p:nvGraphicFramePr>
        <p:xfrm>
          <a:off x="9491161" y="3171182"/>
          <a:ext cx="2054704" cy="20269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7" name="Diagram 46"/>
          <p:cNvGraphicFramePr/>
          <p:nvPr>
            <p:extLst>
              <p:ext uri="{D42A27DB-BD31-4B8C-83A1-F6EECF244321}">
                <p14:modId xmlns:p14="http://schemas.microsoft.com/office/powerpoint/2010/main" val="2927333291"/>
              </p:ext>
            </p:extLst>
          </p:nvPr>
        </p:nvGraphicFramePr>
        <p:xfrm>
          <a:off x="609890" y="3171182"/>
          <a:ext cx="2054704" cy="202699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10422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6479" y="250031"/>
            <a:ext cx="10986784" cy="1325563"/>
          </a:xfrm>
        </p:spPr>
        <p:txBody>
          <a:bodyPr/>
          <a:lstStyle/>
          <a:p>
            <a:r>
              <a:rPr lang="en-US" dirty="0" smtClean="0"/>
              <a:t>Win: Team Involvement</a:t>
            </a:r>
            <a:endParaRPr lang="en-US" dirty="0"/>
          </a:p>
        </p:txBody>
      </p:sp>
      <p:grpSp>
        <p:nvGrpSpPr>
          <p:cNvPr id="9" name="Group 8"/>
          <p:cNvGrpSpPr/>
          <p:nvPr/>
        </p:nvGrpSpPr>
        <p:grpSpPr>
          <a:xfrm>
            <a:off x="3066131" y="5258709"/>
            <a:ext cx="5146765" cy="1018903"/>
            <a:chOff x="2527663" y="4310742"/>
            <a:chExt cx="7883434" cy="1018903"/>
          </a:xfrm>
          <a:solidFill>
            <a:schemeClr val="accent6">
              <a:lumMod val="60000"/>
              <a:lumOff val="40000"/>
            </a:schemeClr>
          </a:solidFill>
        </p:grpSpPr>
        <p:sp>
          <p:nvSpPr>
            <p:cNvPr id="6" name="Right Arrow 5"/>
            <p:cNvSpPr/>
            <p:nvPr/>
          </p:nvSpPr>
          <p:spPr>
            <a:xfrm>
              <a:off x="2527663" y="4310742"/>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553789" y="4650377"/>
              <a:ext cx="1312817" cy="369332"/>
            </a:xfrm>
            <a:prstGeom prst="rect">
              <a:avLst/>
            </a:prstGeom>
            <a:grpFill/>
          </p:spPr>
          <p:txBody>
            <a:bodyPr wrap="square" rtlCol="0">
              <a:spAutoFit/>
            </a:bodyPr>
            <a:lstStyle/>
            <a:p>
              <a:r>
                <a:rPr lang="en-US" dirty="0" smtClean="0"/>
                <a:t>2014</a:t>
              </a:r>
              <a:endParaRPr lang="en-US" dirty="0"/>
            </a:p>
          </p:txBody>
        </p:sp>
        <p:sp>
          <p:nvSpPr>
            <p:cNvPr id="8" name="TextBox 7"/>
            <p:cNvSpPr txBox="1"/>
            <p:nvPr/>
          </p:nvSpPr>
          <p:spPr>
            <a:xfrm>
              <a:off x="7910009" y="4650377"/>
              <a:ext cx="2233420" cy="369332"/>
            </a:xfrm>
            <a:prstGeom prst="rect">
              <a:avLst/>
            </a:prstGeom>
            <a:grpFill/>
          </p:spPr>
          <p:txBody>
            <a:bodyPr wrap="square" rtlCol="0">
              <a:spAutoFit/>
            </a:bodyPr>
            <a:lstStyle/>
            <a:p>
              <a:r>
                <a:rPr lang="en-US" dirty="0" smtClean="0"/>
                <a:t>2017</a:t>
              </a:r>
              <a:endParaRPr lang="en-US" dirty="0"/>
            </a:p>
          </p:txBody>
        </p:sp>
      </p:grpSp>
      <p:sp>
        <p:nvSpPr>
          <p:cNvPr id="12" name="Smiley Face 11"/>
          <p:cNvSpPr/>
          <p:nvPr/>
        </p:nvSpPr>
        <p:spPr>
          <a:xfrm>
            <a:off x="4264651"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miley Face 12"/>
          <p:cNvSpPr/>
          <p:nvPr/>
        </p:nvSpPr>
        <p:spPr>
          <a:xfrm>
            <a:off x="5371728"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miley Face 14"/>
          <p:cNvSpPr/>
          <p:nvPr/>
        </p:nvSpPr>
        <p:spPr>
          <a:xfrm>
            <a:off x="5371728" y="480678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miley Face 15"/>
          <p:cNvSpPr/>
          <p:nvPr/>
        </p:nvSpPr>
        <p:spPr>
          <a:xfrm>
            <a:off x="5371728"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miley Face 16"/>
          <p:cNvSpPr/>
          <p:nvPr/>
        </p:nvSpPr>
        <p:spPr>
          <a:xfrm>
            <a:off x="6478805" y="4111897"/>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miley Face 17"/>
          <p:cNvSpPr/>
          <p:nvPr/>
        </p:nvSpPr>
        <p:spPr>
          <a:xfrm>
            <a:off x="6478805" y="3452604"/>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Smiley Face 18"/>
          <p:cNvSpPr/>
          <p:nvPr/>
        </p:nvSpPr>
        <p:spPr>
          <a:xfrm>
            <a:off x="6478805" y="4817836"/>
            <a:ext cx="640080" cy="587829"/>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miley Face 19"/>
          <p:cNvSpPr/>
          <p:nvPr/>
        </p:nvSpPr>
        <p:spPr>
          <a:xfrm>
            <a:off x="6478805" y="2785689"/>
            <a:ext cx="640080" cy="587829"/>
          </a:xfrm>
          <a:prstGeom prst="smileyFac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3022012" y="1941503"/>
            <a:ext cx="5146765" cy="1018903"/>
            <a:chOff x="2233869" y="4292779"/>
            <a:chExt cx="7883434" cy="1018903"/>
          </a:xfrm>
          <a:solidFill>
            <a:schemeClr val="accent4">
              <a:lumMod val="60000"/>
              <a:lumOff val="40000"/>
            </a:schemeClr>
          </a:solidFill>
        </p:grpSpPr>
        <p:sp>
          <p:nvSpPr>
            <p:cNvPr id="22" name="Right Arrow 21"/>
            <p:cNvSpPr/>
            <p:nvPr/>
          </p:nvSpPr>
          <p:spPr>
            <a:xfrm>
              <a:off x="2233869" y="4292779"/>
              <a:ext cx="7883434" cy="1018903"/>
            </a:xfrm>
            <a:prstGeom prst="right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p:cNvSpPr txBox="1"/>
            <p:nvPr/>
          </p:nvSpPr>
          <p:spPr>
            <a:xfrm>
              <a:off x="2553790" y="4650377"/>
              <a:ext cx="1583462" cy="369332"/>
            </a:xfrm>
            <a:prstGeom prst="rect">
              <a:avLst/>
            </a:prstGeom>
            <a:grpFill/>
          </p:spPr>
          <p:txBody>
            <a:bodyPr wrap="square" rtlCol="0">
              <a:spAutoFit/>
            </a:bodyPr>
            <a:lstStyle/>
            <a:p>
              <a:r>
                <a:rPr lang="en-US" dirty="0" smtClean="0"/>
                <a:t>0</a:t>
              </a:r>
              <a:endParaRPr lang="en-US" dirty="0"/>
            </a:p>
          </p:txBody>
        </p:sp>
        <p:sp>
          <p:nvSpPr>
            <p:cNvPr id="24" name="TextBox 23"/>
            <p:cNvSpPr txBox="1"/>
            <p:nvPr/>
          </p:nvSpPr>
          <p:spPr>
            <a:xfrm>
              <a:off x="8509156" y="4648814"/>
              <a:ext cx="1116711" cy="369332"/>
            </a:xfrm>
            <a:prstGeom prst="rect">
              <a:avLst/>
            </a:prstGeom>
            <a:grpFill/>
          </p:spPr>
          <p:txBody>
            <a:bodyPr wrap="square" rtlCol="0">
              <a:spAutoFit/>
            </a:bodyPr>
            <a:lstStyle/>
            <a:p>
              <a:r>
                <a:rPr lang="en-US" dirty="0" smtClean="0"/>
                <a:t>Many</a:t>
              </a:r>
              <a:endParaRPr lang="en-US" dirty="0"/>
            </a:p>
          </p:txBody>
        </p:sp>
      </p:grpSp>
      <p:sp>
        <p:nvSpPr>
          <p:cNvPr id="25" name="TextBox 24"/>
          <p:cNvSpPr txBox="1"/>
          <p:nvPr/>
        </p:nvSpPr>
        <p:spPr>
          <a:xfrm>
            <a:off x="3963671" y="1723930"/>
            <a:ext cx="3749574" cy="461665"/>
          </a:xfrm>
          <a:prstGeom prst="rect">
            <a:avLst/>
          </a:prstGeom>
          <a:noFill/>
        </p:spPr>
        <p:txBody>
          <a:bodyPr wrap="square" rtlCol="0">
            <a:spAutoFit/>
          </a:bodyPr>
          <a:lstStyle/>
          <a:p>
            <a:r>
              <a:rPr lang="en-US" sz="2400" b="1" dirty="0" smtClean="0">
                <a:solidFill>
                  <a:schemeClr val="accent5">
                    <a:lumMod val="75000"/>
                  </a:schemeClr>
                </a:solidFill>
              </a:rPr>
              <a:t>Test Automation Pipelines</a:t>
            </a:r>
            <a:endParaRPr lang="en-US" sz="2400" b="1" dirty="0">
              <a:solidFill>
                <a:schemeClr val="accent5">
                  <a:lumMod val="75000"/>
                </a:schemeClr>
              </a:solidFill>
            </a:endParaRPr>
          </a:p>
        </p:txBody>
      </p:sp>
      <p:sp>
        <p:nvSpPr>
          <p:cNvPr id="26" name="TextBox 25"/>
          <p:cNvSpPr txBox="1"/>
          <p:nvPr/>
        </p:nvSpPr>
        <p:spPr>
          <a:xfrm>
            <a:off x="4476003" y="6095491"/>
            <a:ext cx="2238782" cy="461665"/>
          </a:xfrm>
          <a:prstGeom prst="rect">
            <a:avLst/>
          </a:prstGeom>
          <a:noFill/>
        </p:spPr>
        <p:txBody>
          <a:bodyPr wrap="square" rtlCol="0">
            <a:spAutoFit/>
          </a:bodyPr>
          <a:lstStyle/>
          <a:p>
            <a:r>
              <a:rPr lang="en-US" sz="2400" b="1" dirty="0" smtClean="0">
                <a:solidFill>
                  <a:schemeClr val="accent5">
                    <a:lumMod val="75000"/>
                  </a:schemeClr>
                </a:solidFill>
              </a:rPr>
              <a:t>Time in Years</a:t>
            </a:r>
            <a:endParaRPr lang="en-US" sz="2400" b="1" dirty="0">
              <a:solidFill>
                <a:schemeClr val="accent5">
                  <a:lumMod val="75000"/>
                </a:schemeClr>
              </a:solidFill>
            </a:endParaRPr>
          </a:p>
        </p:txBody>
      </p:sp>
      <p:grpSp>
        <p:nvGrpSpPr>
          <p:cNvPr id="3" name="Group 2"/>
          <p:cNvGrpSpPr/>
          <p:nvPr/>
        </p:nvGrpSpPr>
        <p:grpSpPr>
          <a:xfrm>
            <a:off x="731738" y="3147962"/>
            <a:ext cx="1957651" cy="1953198"/>
            <a:chOff x="731738" y="3147962"/>
            <a:chExt cx="1957651" cy="1953198"/>
          </a:xfrm>
        </p:grpSpPr>
        <p:pic>
          <p:nvPicPr>
            <p:cNvPr id="1026" name="Picture 2" descr="profile avat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38" y="3147962"/>
              <a:ext cx="963935" cy="963935"/>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28" name="Picture 4" descr="profile avata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976" y="3187895"/>
              <a:ext cx="892413" cy="892413"/>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avata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618" y="4201703"/>
              <a:ext cx="898177" cy="898177"/>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2" name="Picture 8" descr="profile avat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5562" y="4169772"/>
              <a:ext cx="931388" cy="931388"/>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8293912" y="2062943"/>
            <a:ext cx="3379502" cy="4257578"/>
            <a:chOff x="8293912" y="2062943"/>
            <a:chExt cx="3379502" cy="4257578"/>
          </a:xfrm>
        </p:grpSpPr>
        <p:pic>
          <p:nvPicPr>
            <p:cNvPr id="1034" name="Picture 10" descr="profile avata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025437" y="3804393"/>
              <a:ext cx="763549" cy="76354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6" name="Picture 12" descr="profile avata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150159" y="3781533"/>
              <a:ext cx="796271" cy="79627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8" name="Picture 14" descr="profile avata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163830" y="4679203"/>
              <a:ext cx="728089" cy="728089"/>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0" name="Picture 16" descr="profile avata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985926" y="4666632"/>
              <a:ext cx="798020" cy="79802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2" name="Picture 18" descr="profile avata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881753" y="3805873"/>
              <a:ext cx="791661" cy="791661"/>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4" name="Picture 20" descr="https://images.justsift.com/profile-images/foc/leecaldwell@titlesource.com.1489088571062.jpg?height=80&amp;width=80&amp;fit=crop"/>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2347" y="470384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https://images.justsift.com/profile-images/foc/keonnaevans@titlesource.com.1489088795174.jpg?height=80&amp;width=80&amp;fit=cro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848031" y="5546302"/>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profile avata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859895" y="2907187"/>
              <a:ext cx="799996" cy="799996"/>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https://images.justsift.com/profile-images/foc/brandongierman@titlesource.com.1489088885578.jpg?height=80&amp;width=80&amp;fit=crop"/>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017451" y="291405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https://images.justsift.com/profile-images/foc/reneehudson@titlesource.com.1489089023315.jpg?height=80&amp;width=80&amp;fit=crop"/>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65399" y="291883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https://images.justsift.com/profile-images/foc/sathiamehanathan@titlesource.com.1479823704950.jpg?height=80&amp;width=80&amp;fit=cr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05931" y="2912615"/>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https://images.justsift.com/profile-images/foc/cynthiamiller@titlesource.com.1489088932841.jpg?height=80&amp;width=80&amp;fit=crop"/>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848031" y="2062943"/>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https://images.justsift.com/profile-images/foc/ajowens@titlesource.com.1489088613225.jpg?height=80&amp;width=80&amp;fit=crop"/>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026459" y="2071566"/>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https://images.justsift.com/profile-images/foc/milanpatel@titlesource.com.1489088659686.jpg?height=80&amp;width=80&amp;fit=crop"/>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80030" y="2083794"/>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2" name="Picture 38" descr="https://images.justsift.com/profile-images/foc/lisapollard@titlesource.com.1489088487349.jpg?height=80&amp;width=80&amp;fit=crop"/>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328836" y="2064547"/>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4" name="Picture 40" descr="https://images.justsift.com/profile-images/foc/swethasettipalli@titlesource.com.1489089080733.jpg?height=80&amp;width=80&amp;fit=crop"/>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293912" y="3786661"/>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6" name="Picture 42" descr="https://images.justsift.com/profile-images/foc/carmelitawingate@titlesource.com.1489089122308.jpg?height=80&amp;width=80&amp;fit=crop"/>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8301532" y="4657509"/>
              <a:ext cx="762000" cy="762000"/>
            </a:xfrm>
            <a:prstGeom prst="ellipse">
              <a:avLst/>
            </a:prstGeom>
            <a:ln w="63500" cap="rnd">
              <a:solidFill>
                <a:schemeClr val="accent5"/>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8" name="Picture 44" descr="https://images.justsift.com/profile-images/foc/stephentraskal@titlesource.com.1482269167110.jpg?height=80&amp;width=80&amp;fit=crop"/>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982651" y="5558521"/>
              <a:ext cx="762000" cy="762000"/>
            </a:xfrm>
            <a:prstGeom prst="ellipse">
              <a:avLst/>
            </a:prstGeom>
            <a:ln w="63500" cap="rnd">
              <a:solidFill>
                <a:srgbClr val="00B0F0"/>
              </a:solidFill>
            </a:ln>
            <a:effectLst>
              <a:outerShdw blurRad="381000" dist="292100" dir="5400000" sx="-80000" sy="-18000" rotWithShape="0">
                <a:srgbClr val="00B0F0">
                  <a:alpha val="22000"/>
                </a:srgbClr>
              </a:outerShdw>
            </a:effectLst>
            <a:scene3d>
              <a:camera prst="orthographicFront"/>
              <a:lightRig rig="contrasting" dir="t">
                <a:rot lat="0" lon="0" rev="3000000"/>
              </a:lightRig>
            </a:scene3d>
            <a:sp3d contourW="7620">
              <a:bevelT w="95250" h="31750"/>
              <a:contourClr>
                <a:schemeClr val="accent5"/>
              </a:contourClr>
            </a:sp3d>
            <a:extLst>
              <a:ext uri="{909E8E84-426E-40DD-AFC4-6F175D3DCCD1}">
                <a14:hiddenFill xmlns:a14="http://schemas.microsoft.com/office/drawing/2010/main">
                  <a:solidFill>
                    <a:srgbClr val="FFFFFF"/>
                  </a:solidFill>
                </a14:hiddenFill>
              </a:ext>
            </a:extLst>
          </p:spPr>
        </p:pic>
        <p:pic>
          <p:nvPicPr>
            <p:cNvPr id="1070" name="Picture 46" descr="profile avata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9163830" y="5558521"/>
              <a:ext cx="751606" cy="751606"/>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72" name="Picture 48" descr="profile avata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8366937" y="5580312"/>
              <a:ext cx="713739" cy="713739"/>
            </a:xfrm>
            <a:prstGeom prst="ellipse">
              <a:avLst/>
            </a:prstGeom>
            <a:ln w="63500" cap="rnd">
              <a:solidFill>
                <a:srgbClr val="00B0F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500682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3854994" y="1841863"/>
            <a:ext cx="4846320" cy="4154984"/>
          </a:xfrm>
          <a:prstGeom prst="rect">
            <a:avLst/>
          </a:prstGeom>
          <a:noFill/>
        </p:spPr>
        <p:txBody>
          <a:bodyPr wrap="square" rtlCol="0">
            <a:spAutoFit/>
          </a:bodyPr>
          <a:lstStyle/>
          <a:p>
            <a:pPr algn="ctr"/>
            <a:r>
              <a:rPr lang="en-US" sz="6600" b="1" u="sng" dirty="0" smtClean="0">
                <a:solidFill>
                  <a:schemeClr val="bg1"/>
                </a:solidFill>
              </a:rPr>
              <a:t>HUGE WIN</a:t>
            </a:r>
            <a:r>
              <a:rPr lang="en-US" sz="6600" dirty="0" smtClean="0">
                <a:solidFill>
                  <a:schemeClr val="bg1"/>
                </a:solidFill>
              </a:rPr>
              <a:t> </a:t>
            </a:r>
            <a:r>
              <a:rPr lang="en-US" sz="6600" dirty="0" smtClean="0">
                <a:solidFill>
                  <a:schemeClr val="bg1"/>
                </a:solidFill>
              </a:rPr>
              <a:t>Enabled </a:t>
            </a:r>
            <a:r>
              <a:rPr lang="en-US" sz="6600" dirty="0" smtClean="0">
                <a:solidFill>
                  <a:schemeClr val="bg1"/>
                </a:solidFill>
              </a:rPr>
              <a:t>Quality Culture</a:t>
            </a:r>
            <a:endParaRPr lang="en-US" sz="6600" dirty="0">
              <a:solidFill>
                <a:schemeClr val="bg1"/>
              </a:solidFill>
            </a:endParaRPr>
          </a:p>
        </p:txBody>
      </p:sp>
    </p:spTree>
    <p:extLst>
      <p:ext uri="{BB962C8B-B14F-4D97-AF65-F5344CB8AC3E}">
        <p14:creationId xmlns:p14="http://schemas.microsoft.com/office/powerpoint/2010/main" val="235590888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 Wilson</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03" y="1673915"/>
            <a:ext cx="11272113" cy="4972691"/>
          </a:xfrm>
          <a:prstGeom prst="rect">
            <a:avLst/>
          </a:prstGeom>
        </p:spPr>
      </p:pic>
    </p:spTree>
    <p:extLst>
      <p:ext uri="{BB962C8B-B14F-4D97-AF65-F5344CB8AC3E}">
        <p14:creationId xmlns:p14="http://schemas.microsoft.com/office/powerpoint/2010/main" val="211560496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Set: Test Automation Pipeline</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2167" y="2552337"/>
            <a:ext cx="3339015" cy="3339015"/>
          </a:xfrm>
          <a:prstGeom prst="rect">
            <a:avLst/>
          </a:prstGeom>
        </p:spPr>
      </p:pic>
      <p:pic>
        <p:nvPicPr>
          <p:cNvPr id="7178" name="Picture 10" descr="Image result for ta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811" y="2797637"/>
            <a:ext cx="5151447" cy="290066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25470" y="1616294"/>
            <a:ext cx="11520783"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Test Automation Pipeline: Turn On </a:t>
            </a:r>
            <a:r>
              <a:rPr lang="en-US" sz="4000" dirty="0" smtClean="0">
                <a:ln w="0"/>
                <a:effectLst>
                  <a:outerShdw blurRad="38100" dist="19050" dir="2700000" algn="tl" rotWithShape="0">
                    <a:schemeClr val="dk1">
                      <a:alpha val="40000"/>
                    </a:schemeClr>
                  </a:outerShdw>
                </a:effectLst>
              </a:rPr>
              <a:t>The Flow Of </a:t>
            </a:r>
            <a:r>
              <a:rPr lang="en-US" sz="4000" b="0" cap="none" spc="0" dirty="0" smtClean="0">
                <a:ln w="0"/>
                <a:solidFill>
                  <a:schemeClr val="tx1"/>
                </a:solidFill>
                <a:effectLst>
                  <a:outerShdw blurRad="38100" dist="19050" dir="2700000" algn="tl" rotWithShape="0">
                    <a:schemeClr val="dk1">
                      <a:alpha val="40000"/>
                    </a:schemeClr>
                  </a:outerShdw>
                </a:effectLst>
              </a:rPr>
              <a:t>Quality</a:t>
            </a:r>
          </a:p>
        </p:txBody>
      </p:sp>
    </p:spTree>
    <p:extLst>
      <p:ext uri="{BB962C8B-B14F-4D97-AF65-F5344CB8AC3E}">
        <p14:creationId xmlns:p14="http://schemas.microsoft.com/office/powerpoint/2010/main" val="274566415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Erika’s Drive For Quality</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690554"/>
            <a:ext cx="11257936" cy="4926556"/>
          </a:xfrm>
          <a:prstGeom prst="rect">
            <a:avLst/>
          </a:prstGeom>
        </p:spPr>
      </p:pic>
    </p:spTree>
    <p:extLst>
      <p:ext uri="{BB962C8B-B14F-4D97-AF65-F5344CB8AC3E}">
        <p14:creationId xmlns:p14="http://schemas.microsoft.com/office/powerpoint/2010/main" val="370867638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1417320" y="2085703"/>
            <a:ext cx="9219474" cy="3139321"/>
          </a:xfrm>
          <a:prstGeom prst="rect">
            <a:avLst/>
          </a:prstGeom>
          <a:noFill/>
        </p:spPr>
        <p:txBody>
          <a:bodyPr wrap="square" rtlCol="0">
            <a:spAutoFit/>
          </a:bodyPr>
          <a:lstStyle/>
          <a:p>
            <a:pPr algn="ctr"/>
            <a:r>
              <a:rPr lang="en-US" sz="6600" b="1" u="sng" dirty="0" smtClean="0">
                <a:solidFill>
                  <a:schemeClr val="bg1"/>
                </a:solidFill>
              </a:rPr>
              <a:t>Test Automation Pipeline</a:t>
            </a:r>
            <a:r>
              <a:rPr lang="en-US" sz="6600" dirty="0" smtClean="0">
                <a:solidFill>
                  <a:schemeClr val="bg1"/>
                </a:solidFill>
              </a:rPr>
              <a:t> Enable Quality In Your Entire Team</a:t>
            </a:r>
            <a:endParaRPr lang="en-US" sz="6600" dirty="0">
              <a:solidFill>
                <a:schemeClr val="bg1"/>
              </a:solidFill>
            </a:endParaRPr>
          </a:p>
        </p:txBody>
      </p:sp>
    </p:spTree>
    <p:extLst>
      <p:ext uri="{BB962C8B-B14F-4D97-AF65-F5344CB8AC3E}">
        <p14:creationId xmlns:p14="http://schemas.microsoft.com/office/powerpoint/2010/main" val="38159517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1426" y="2978331"/>
            <a:ext cx="9143999" cy="1200329"/>
          </a:xfrm>
          <a:prstGeom prst="rect">
            <a:avLst/>
          </a:prstGeom>
          <a:noFill/>
        </p:spPr>
        <p:txBody>
          <a:bodyPr wrap="square" lIns="91440" tIns="45720" rIns="91440" bIns="45720">
            <a:spAutoFit/>
          </a:bodyPr>
          <a:lstStyle/>
          <a:p>
            <a:pPr algn="ctr"/>
            <a:r>
              <a:rPr lang="en-US" sz="7200" b="1" spc="50" dirty="0" smtClean="0">
                <a:ln w="9525" cmpd="sng">
                  <a:solidFill>
                    <a:schemeClr val="accent1"/>
                  </a:solidFill>
                  <a:prstDash val="solid"/>
                </a:ln>
                <a:solidFill>
                  <a:srgbClr val="70AD47">
                    <a:tint val="1000"/>
                  </a:srgbClr>
                </a:solidFill>
                <a:effectLst>
                  <a:glow rad="38100">
                    <a:schemeClr val="accent1">
                      <a:alpha val="40000"/>
                    </a:schemeClr>
                  </a:glow>
                </a:effectLst>
              </a:rPr>
              <a:t>Thanks For Your Time!</a:t>
            </a:r>
            <a:endParaRPr lang="en-US" sz="7200" b="1" spc="50" dirty="0">
              <a:ln w="9525" cmpd="sng">
                <a:solidFill>
                  <a:schemeClr val="accent1"/>
                </a:solidFill>
                <a:prstDash val="solid"/>
              </a:ln>
              <a:solidFill>
                <a:srgbClr val="00B0F0"/>
              </a:solidFill>
              <a:effectLst>
                <a:glow rad="38100">
                  <a:schemeClr val="accent1">
                    <a:alpha val="40000"/>
                  </a:schemeClr>
                </a:glow>
              </a:effectLst>
            </a:endParaRPr>
          </a:p>
        </p:txBody>
      </p:sp>
      <p:sp>
        <p:nvSpPr>
          <p:cNvPr id="3" name="Rectangle 2"/>
          <p:cNvSpPr/>
          <p:nvPr/>
        </p:nvSpPr>
        <p:spPr>
          <a:xfrm>
            <a:off x="294174" y="4504398"/>
            <a:ext cx="4985147" cy="923330"/>
          </a:xfrm>
          <a:prstGeom prst="rect">
            <a:avLst/>
          </a:prstGeom>
          <a:noFill/>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a:t>
            </a:r>
            <a:r>
              <a:rPr lang="en-US" sz="5400" b="1" spc="50" dirty="0" err="1" smtClean="0">
                <a:ln w="9525" cmpd="sng">
                  <a:solidFill>
                    <a:schemeClr val="accent1"/>
                  </a:solidFill>
                  <a:prstDash val="solid"/>
                </a:ln>
                <a:solidFill>
                  <a:srgbClr val="70AD47">
                    <a:tint val="1000"/>
                  </a:srgbClr>
                </a:solidFill>
                <a:effectLst>
                  <a:glow rad="38100">
                    <a:schemeClr val="accent1">
                      <a:alpha val="40000"/>
                    </a:schemeClr>
                  </a:glow>
                </a:effectLst>
              </a:rPr>
              <a:t>mkonkolowicz</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4" name="Rectangle 3"/>
          <p:cNvSpPr/>
          <p:nvPr/>
        </p:nvSpPr>
        <p:spPr>
          <a:xfrm>
            <a:off x="6453426" y="4504398"/>
            <a:ext cx="5485669" cy="923330"/>
          </a:xfrm>
          <a:prstGeom prst="rect">
            <a:avLst/>
          </a:prstGeom>
          <a:noFill/>
          <a:ln>
            <a:noFill/>
          </a:ln>
        </p:spPr>
        <p:txBody>
          <a:bodyPr wrap="none" lIns="91440" tIns="45720" rIns="91440" bIns="45720">
            <a:spAutoFit/>
          </a:bodyPr>
          <a:lstStyle/>
          <a:p>
            <a:pPr algn="ctr"/>
            <a:r>
              <a:rPr lang="en-US" sz="5400" b="1" spc="50" dirty="0" smtClean="0">
                <a:ln w="9525" cmpd="sng">
                  <a:solidFill>
                    <a:schemeClr val="accent1"/>
                  </a:solidFill>
                  <a:prstDash val="solid"/>
                </a:ln>
                <a:solidFill>
                  <a:srgbClr val="70AD47">
                    <a:tint val="1000"/>
                  </a:srgbClr>
                </a:solidFill>
                <a:effectLst>
                  <a:glow rad="38100">
                    <a:schemeClr val="accent1">
                      <a:alpha val="40000"/>
                    </a:schemeClr>
                  </a:glow>
                </a:effectLst>
              </a:rPr>
              <a:t>http://macie-j.me</a:t>
            </a:r>
            <a:endParaRPr lang="en-US" sz="5400" b="1"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556456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We’re Going To Cover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6648" y="2212700"/>
            <a:ext cx="3944846" cy="3944846"/>
          </a:xfrm>
          <a:prstGeom prst="rect">
            <a:avLst/>
          </a:prstGeom>
        </p:spPr>
      </p:pic>
      <p:grpSp>
        <p:nvGrpSpPr>
          <p:cNvPr id="26" name="Group 25"/>
          <p:cNvGrpSpPr/>
          <p:nvPr/>
        </p:nvGrpSpPr>
        <p:grpSpPr>
          <a:xfrm>
            <a:off x="782282" y="1857911"/>
            <a:ext cx="4318038" cy="1952089"/>
            <a:chOff x="782282" y="1857911"/>
            <a:chExt cx="4318038" cy="1952089"/>
          </a:xfrm>
        </p:grpSpPr>
        <p:cxnSp>
          <p:nvCxnSpPr>
            <p:cNvPr id="6" name="Straight Arrow Connector 5"/>
            <p:cNvCxnSpPr/>
            <p:nvPr/>
          </p:nvCxnSpPr>
          <p:spPr>
            <a:xfrm>
              <a:off x="2225040" y="2458720"/>
              <a:ext cx="2875280" cy="1351280"/>
            </a:xfrm>
            <a:prstGeom prst="straightConnector1">
              <a:avLst/>
            </a:prstGeom>
            <a:ln w="635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782282" y="1857911"/>
              <a:ext cx="241380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1. Concept</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8" name="Group 27"/>
          <p:cNvGrpSpPr/>
          <p:nvPr/>
        </p:nvGrpSpPr>
        <p:grpSpPr>
          <a:xfrm>
            <a:off x="1320762" y="3275521"/>
            <a:ext cx="3444278" cy="3201082"/>
            <a:chOff x="1320762" y="3275521"/>
            <a:chExt cx="3444278" cy="3201082"/>
          </a:xfrm>
        </p:grpSpPr>
        <p:cxnSp>
          <p:nvCxnSpPr>
            <p:cNvPr id="8" name="Straight Arrow Connector 7"/>
            <p:cNvCxnSpPr>
              <a:stCxn id="15" idx="3"/>
            </p:cNvCxnSpPr>
            <p:nvPr/>
          </p:nvCxnSpPr>
          <p:spPr>
            <a:xfrm flipV="1">
              <a:off x="3060534" y="5768718"/>
              <a:ext cx="1402725" cy="353942"/>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225040" y="3275521"/>
              <a:ext cx="2540000" cy="2657919"/>
            </a:xfrm>
            <a:prstGeom prst="straightConnector1">
              <a:avLst/>
            </a:prstGeom>
            <a:ln w="635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320762" y="5768717"/>
              <a:ext cx="1739772" cy="707886"/>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2. Parts</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grpSp>
        <p:nvGrpSpPr>
          <p:cNvPr id="27" name="Group 26"/>
          <p:cNvGrpSpPr/>
          <p:nvPr/>
        </p:nvGrpSpPr>
        <p:grpSpPr>
          <a:xfrm>
            <a:off x="6766598" y="2212700"/>
            <a:ext cx="5115429" cy="3822340"/>
            <a:chOff x="6766598" y="2212700"/>
            <a:chExt cx="5115429" cy="3822340"/>
          </a:xfrm>
        </p:grpSpPr>
        <p:sp>
          <p:nvSpPr>
            <p:cNvPr id="12" name="Right Brace 11"/>
            <p:cNvSpPr/>
            <p:nvPr/>
          </p:nvSpPr>
          <p:spPr>
            <a:xfrm>
              <a:off x="6766598" y="2212700"/>
              <a:ext cx="1412202" cy="3822340"/>
            </a:xfrm>
            <a:prstGeom prst="rightBrace">
              <a:avLst>
                <a:gd name="adj1" fmla="val 30701"/>
                <a:gd name="adj2" fmla="val 50797"/>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Rectangle 21"/>
            <p:cNvSpPr/>
            <p:nvPr/>
          </p:nvSpPr>
          <p:spPr>
            <a:xfrm>
              <a:off x="6923362" y="3275519"/>
              <a:ext cx="4958665" cy="1323439"/>
            </a:xfrm>
            <a:prstGeom prst="rect">
              <a:avLst/>
            </a:prstGeom>
            <a:noFill/>
          </p:spPr>
          <p:txBody>
            <a:bodyPr wrap="none" lIns="91440" tIns="45720" rIns="91440" bIns="45720">
              <a:spAutoFit/>
            </a:bodyPr>
            <a:lstStyle/>
            <a:p>
              <a:pPr algn="ctr"/>
              <a:r>
                <a:rPr lang="en-US" sz="4000" b="0" cap="none" spc="0" dirty="0" smtClean="0">
                  <a:ln w="0"/>
                  <a:solidFill>
                    <a:schemeClr val="tx1"/>
                  </a:solidFill>
                  <a:effectLst>
                    <a:outerShdw blurRad="38100" dist="19050" dir="2700000" algn="tl" rotWithShape="0">
                      <a:schemeClr val="dk1">
                        <a:alpha val="40000"/>
                      </a:schemeClr>
                    </a:outerShdw>
                  </a:effectLst>
                </a:rPr>
                <a:t>      3. Implementation </a:t>
              </a:r>
            </a:p>
            <a:p>
              <a:pPr algn="ctr"/>
              <a:r>
                <a:rPr lang="en-US" sz="4000" b="0" cap="none" spc="0" dirty="0" smtClean="0">
                  <a:ln w="0"/>
                  <a:solidFill>
                    <a:schemeClr val="tx1"/>
                  </a:solidFill>
                  <a:effectLst>
                    <a:outerShdw blurRad="38100" dist="19050" dir="2700000" algn="tl" rotWithShape="0">
                      <a:schemeClr val="dk1">
                        <a:alpha val="40000"/>
                      </a:schemeClr>
                    </a:outerShdw>
                  </a:effectLst>
                </a:rPr>
                <a:t>Example</a:t>
              </a:r>
              <a:endParaRPr lang="en-US" sz="4000" b="0" cap="none" spc="0" dirty="0">
                <a:ln w="0"/>
                <a:solidFill>
                  <a:schemeClr val="tx1"/>
                </a:solidFill>
                <a:effectLst>
                  <a:outerShdw blurRad="38100" dist="19050" dir="2700000" algn="tl" rotWithShape="0">
                    <a:schemeClr val="dk1">
                      <a:alpha val="40000"/>
                    </a:schemeClr>
                  </a:outerShdw>
                </a:effectLst>
              </a:endParaRPr>
            </a:p>
          </p:txBody>
        </p:sp>
      </p:grpSp>
    </p:spTree>
    <p:extLst>
      <p:ext uri="{BB962C8B-B14F-4D97-AF65-F5344CB8AC3E}">
        <p14:creationId xmlns:p14="http://schemas.microsoft.com/office/powerpoint/2010/main" val="35991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94184" y="2926392"/>
            <a:ext cx="11756789" cy="2585323"/>
          </a:xfrm>
          <a:prstGeom prst="rect">
            <a:avLst/>
          </a:prstGeom>
          <a:noFill/>
        </p:spPr>
        <p:txBody>
          <a:bodyPr wrap="square" lIns="91440" tIns="45720" rIns="91440" bIns="45720">
            <a:spAutoFit/>
          </a:bodyPr>
          <a:lstStyle/>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But Wait…</a:t>
            </a:r>
          </a:p>
          <a:p>
            <a:pPr algn="ct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think </a:t>
            </a: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 </a:t>
            </a:r>
            <a:r>
              <a:rPr lang="en-US" sz="5400" b="1" cap="none" spc="0"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already have a test automation pipeline!!</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0182886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 You Already Have A Test Automation Pipeline?</a:t>
            </a:r>
            <a:endParaRPr lang="en-US" dirty="0"/>
          </a:p>
        </p:txBody>
      </p:sp>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8935" y="2438400"/>
            <a:ext cx="3810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5080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37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utomated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9095" y="2509520"/>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a:spLocks noGrp="1"/>
          </p:cNvSpPr>
          <p:nvPr>
            <p:ph type="title"/>
          </p:nvPr>
        </p:nvSpPr>
        <p:spPr>
          <a:xfrm>
            <a:off x="2527663" y="250031"/>
            <a:ext cx="10515600" cy="1325563"/>
          </a:xfrm>
        </p:spPr>
        <p:txBody>
          <a:bodyPr/>
          <a:lstStyle/>
          <a:p>
            <a:r>
              <a:rPr lang="en-US" dirty="0" smtClean="0"/>
              <a:t>Do You Already Have A Test Automation Pipeline?</a:t>
            </a:r>
            <a:endParaRPr lang="en-US" dirty="0"/>
          </a:p>
        </p:txBody>
      </p:sp>
    </p:spTree>
    <p:extLst>
      <p:ext uri="{BB962C8B-B14F-4D97-AF65-F5344CB8AC3E}">
        <p14:creationId xmlns:p14="http://schemas.microsoft.com/office/powerpoint/2010/main" val="38646024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4411</TotalTime>
  <Words>4053</Words>
  <Application>Microsoft Office PowerPoint</Application>
  <PresentationFormat>Widescreen</PresentationFormat>
  <Paragraphs>391</Paragraphs>
  <Slides>52</Slides>
  <Notes>49</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Test Automation Pipelines  Enabling Invaluable Feedback For Your Quality Cycle</vt:lpstr>
      <vt:lpstr>ME!</vt:lpstr>
      <vt:lpstr>Thank You Title Source Tech!</vt:lpstr>
      <vt:lpstr>Level Set: Test Automation</vt:lpstr>
      <vt:lpstr>Level Set: Test Automation Pipeline</vt:lpstr>
      <vt:lpstr>What We’re Going To Cover</vt:lpstr>
      <vt:lpstr>PowerPoint Presentation</vt:lpstr>
      <vt:lpstr>Do You Already Have A Test Automation Pipeline?</vt:lpstr>
      <vt:lpstr>Do You Already Have A Test Automation Pipeline?</vt:lpstr>
      <vt:lpstr>Do You Already Have A Test Automation Pipeline?</vt:lpstr>
      <vt:lpstr>Do You Already Have A Test Automation Pipeline?</vt:lpstr>
      <vt:lpstr>Do You Already Have A Test Automation Pipeline?</vt:lpstr>
      <vt:lpstr>Can anyone on Your team do this? </vt:lpstr>
      <vt:lpstr>Test Automation Pipelines Solve This Problem</vt:lpstr>
      <vt:lpstr>DEFINITION</vt:lpstr>
      <vt:lpstr>3 years Ago, Our Team Was Not Very Happy</vt:lpstr>
      <vt:lpstr>Push Button: Get Test</vt:lpstr>
      <vt:lpstr>PowerPoint Presentation</vt:lpstr>
      <vt:lpstr>Test Automation Pipeline Core Concepts</vt:lpstr>
      <vt:lpstr>Test Automation Pipeline Core Concepts</vt:lpstr>
      <vt:lpstr>Components: Test Orchestrator</vt:lpstr>
      <vt:lpstr>Components: Test Exe Environment</vt:lpstr>
      <vt:lpstr>PowerPoint Presentation</vt:lpstr>
      <vt:lpstr>Step 1: Pick A Test Orchestrator</vt:lpstr>
      <vt:lpstr>Step 1: Pick A Test Orchestrator</vt:lpstr>
      <vt:lpstr>Step 1: Pick A Test Orchestrator</vt:lpstr>
      <vt:lpstr>Our Choice: Existing Orchestrator</vt:lpstr>
      <vt:lpstr>Step 2: Pick A Test Environment</vt:lpstr>
      <vt:lpstr>Step 2: Pick A Test Environment</vt:lpstr>
      <vt:lpstr>Our Choice:  Sauce, XTC and MTM</vt:lpstr>
      <vt:lpstr>Our Implementation:  Sauce, XTC and MTM</vt:lpstr>
      <vt:lpstr>Our Choice:  Sauce, XTC and MTM</vt:lpstr>
      <vt:lpstr>Step 3: Hook Up Your Components</vt:lpstr>
      <vt:lpstr>Our Choice: Adding Machines In TFS</vt:lpstr>
      <vt:lpstr>Our Choice: Adding Machines In MTM</vt:lpstr>
      <vt:lpstr>Step 4: Define Your Trigger Strategy</vt:lpstr>
      <vt:lpstr>Our Setup: Nightly Automated Runs</vt:lpstr>
      <vt:lpstr>Step 5: Define Your Execution Steps</vt:lpstr>
      <vt:lpstr>Our Setup: Build,Copy,Deploy,Run,Publish</vt:lpstr>
      <vt:lpstr>Step 6: Educate Your Team</vt:lpstr>
      <vt:lpstr>Our Setup: Summary Emails</vt:lpstr>
      <vt:lpstr>Our Setup: Dashboard</vt:lpstr>
      <vt:lpstr>Test Automation Pipeline: Setup Summary</vt:lpstr>
      <vt:lpstr>Enabling Our Quality Success Story</vt:lpstr>
      <vt:lpstr>PowerPoint Presentation</vt:lpstr>
      <vt:lpstr>Win: Speed</vt:lpstr>
      <vt:lpstr>Win: Team Involvement</vt:lpstr>
      <vt:lpstr>PowerPoint Presentation</vt:lpstr>
      <vt:lpstr>Erika Wilson</vt:lpstr>
      <vt:lpstr>Erika’s Drive For Quality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Konkolowicz, Maciek</dc:creator>
  <cp:lastModifiedBy>Konkolowicz, Maciek</cp:lastModifiedBy>
  <cp:revision>124</cp:revision>
  <dcterms:created xsi:type="dcterms:W3CDTF">2017-08-23T16:20:25Z</dcterms:created>
  <dcterms:modified xsi:type="dcterms:W3CDTF">2017-09-07T21:14:04Z</dcterms:modified>
</cp:coreProperties>
</file>